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7"/>
  </p:notesMasterIdLst>
  <p:sldIdLst>
    <p:sldId id="256" r:id="rId3"/>
    <p:sldId id="258" r:id="rId4"/>
    <p:sldId id="260" r:id="rId5"/>
    <p:sldId id="262" r:id="rId6"/>
    <p:sldId id="272" r:id="rId7"/>
    <p:sldId id="312" r:id="rId8"/>
    <p:sldId id="311" r:id="rId9"/>
    <p:sldId id="263" r:id="rId10"/>
    <p:sldId id="267" r:id="rId11"/>
    <p:sldId id="265" r:id="rId12"/>
    <p:sldId id="269" r:id="rId13"/>
    <p:sldId id="271" r:id="rId14"/>
    <p:sldId id="273" r:id="rId15"/>
    <p:sldId id="274" r:id="rId16"/>
    <p:sldId id="275" r:id="rId17"/>
    <p:sldId id="313" r:id="rId18"/>
    <p:sldId id="276" r:id="rId19"/>
    <p:sldId id="314" r:id="rId20"/>
    <p:sldId id="315" r:id="rId21"/>
    <p:sldId id="277" r:id="rId22"/>
    <p:sldId id="278" r:id="rId23"/>
    <p:sldId id="316" r:id="rId24"/>
    <p:sldId id="320" r:id="rId25"/>
    <p:sldId id="31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33" d="100"/>
          <a:sy n="33" d="100"/>
        </p:scale>
        <p:origin x="629" y="10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99083-DA6D-4604-B84D-0C0B5E34B64C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C02EDD-3B92-424B-B9EE-06E8218A3B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625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06348ff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06348ff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063e606fd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063e606fd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96016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45781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063e606fd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063e606fd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066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063e606fd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063e606fd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6320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56042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347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063e606fd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063e606fd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06af30bd12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206af30bd12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51260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063e606fd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2063e606fd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4887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7FCDA-AA5D-4562-EA97-2133011D77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CF3-2474-77B6-4005-2A572648C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3A50B-7A52-9844-4BDC-76ED4D175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B9BEC-0E72-FD1D-F0F2-4ED0EEFE6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28206-6ADD-284E-2307-A14427FB7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518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F7EC5-44B6-828E-0AB7-8DEC2C2F3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2956F0-D3B0-2AD9-15A6-EF230D0A94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A247A-F0E4-D2EE-180A-039484AB4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71B87-CCAD-428F-CC2E-F59E18BEE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F57DC-E1FF-7128-C547-51B2FA532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13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FC2854-E928-6E53-96FF-BE3FE923F3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AE689C-597B-7939-0794-4651EDF430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61062-DAC1-ABB5-D6E0-0FDE1F125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9BE44-0988-10FF-511A-738F098E3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3E00E-F4CA-49BA-2982-3E71A623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64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52600" y="1685633"/>
            <a:ext cx="9086800" cy="2569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961000" y="4309533"/>
            <a:ext cx="6270000" cy="634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091575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179733" y="3249600"/>
            <a:ext cx="8720000" cy="16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685867" y="881500"/>
            <a:ext cx="2202800" cy="2015200"/>
          </a:xfrm>
          <a:prstGeom prst="rect">
            <a:avLst/>
          </a:prstGeom>
          <a:solidFill>
            <a:srgbClr val="072C4E">
              <a:alpha val="8631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339367" y="4910400"/>
            <a:ext cx="6485200" cy="618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33590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6740263" y="4717471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2110951" y="4717471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6740367" y="4124833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 b="1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2110767" y="4124833"/>
            <a:ext cx="334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 b="1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6496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2561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1264800" y="2267067"/>
            <a:ext cx="5726400" cy="30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71246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1712000" y="1786433"/>
            <a:ext cx="8768000" cy="22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066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2651000" y="4075167"/>
            <a:ext cx="6890000" cy="545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65523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24999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2179733" y="3249600"/>
            <a:ext cx="8720000" cy="16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8696933" y="902367"/>
            <a:ext cx="2202800" cy="2015200"/>
          </a:xfrm>
          <a:prstGeom prst="rect">
            <a:avLst/>
          </a:prstGeom>
          <a:solidFill>
            <a:srgbClr val="072C4E">
              <a:alpha val="8631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964967" y="4910400"/>
            <a:ext cx="6485200" cy="618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6799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3C89D-3D94-D15D-B208-BAECF381E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9DE7A-FD83-A19F-F115-EF871AC8A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A5122-CBA7-458A-3DAA-ADC75BCD1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9D543-38CD-A1E7-5C67-50CF46FB3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88039-9CC2-D9D9-3500-E666A54F8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9846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1"/>
          </p:nvPr>
        </p:nvSpPr>
        <p:spPr>
          <a:xfrm>
            <a:off x="960000" y="2945591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2"/>
          </p:nvPr>
        </p:nvSpPr>
        <p:spPr>
          <a:xfrm>
            <a:off x="4559028" y="2945591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3"/>
          </p:nvPr>
        </p:nvSpPr>
        <p:spPr>
          <a:xfrm>
            <a:off x="960000" y="52565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4"/>
          </p:nvPr>
        </p:nvSpPr>
        <p:spPr>
          <a:xfrm>
            <a:off x="4559028" y="52565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5"/>
          </p:nvPr>
        </p:nvSpPr>
        <p:spPr>
          <a:xfrm>
            <a:off x="8158065" y="2945591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6"/>
          </p:nvPr>
        </p:nvSpPr>
        <p:spPr>
          <a:xfrm>
            <a:off x="8158065" y="5256500"/>
            <a:ext cx="30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 idx="7" hasCustomPrompt="1"/>
          </p:nvPr>
        </p:nvSpPr>
        <p:spPr>
          <a:xfrm>
            <a:off x="2007200" y="1776027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4" name="Google Shape;74;p15"/>
          <p:cNvSpPr txBox="1">
            <a:spLocks noGrp="1"/>
          </p:cNvSpPr>
          <p:nvPr>
            <p:ph type="title" idx="8" hasCustomPrompt="1"/>
          </p:nvPr>
        </p:nvSpPr>
        <p:spPr>
          <a:xfrm>
            <a:off x="2007200" y="4086155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9" hasCustomPrompt="1"/>
          </p:nvPr>
        </p:nvSpPr>
        <p:spPr>
          <a:xfrm>
            <a:off x="5606228" y="1776027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 idx="13" hasCustomPrompt="1"/>
          </p:nvPr>
        </p:nvSpPr>
        <p:spPr>
          <a:xfrm>
            <a:off x="5606228" y="4086155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14" hasCustomPrompt="1"/>
          </p:nvPr>
        </p:nvSpPr>
        <p:spPr>
          <a:xfrm>
            <a:off x="9205265" y="1776027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8" name="Google Shape;78;p15"/>
          <p:cNvSpPr txBox="1">
            <a:spLocks noGrp="1"/>
          </p:cNvSpPr>
          <p:nvPr>
            <p:ph type="title" idx="15" hasCustomPrompt="1"/>
          </p:nvPr>
        </p:nvSpPr>
        <p:spPr>
          <a:xfrm>
            <a:off x="9205265" y="4086155"/>
            <a:ext cx="979600" cy="596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6"/>
          </p:nvPr>
        </p:nvSpPr>
        <p:spPr>
          <a:xfrm>
            <a:off x="960000" y="250308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7"/>
          </p:nvPr>
        </p:nvSpPr>
        <p:spPr>
          <a:xfrm>
            <a:off x="4559028" y="250308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18"/>
          </p:nvPr>
        </p:nvSpPr>
        <p:spPr>
          <a:xfrm>
            <a:off x="8158065" y="2503083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9"/>
          </p:nvPr>
        </p:nvSpPr>
        <p:spPr>
          <a:xfrm>
            <a:off x="960000" y="4813300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20"/>
          </p:nvPr>
        </p:nvSpPr>
        <p:spPr>
          <a:xfrm>
            <a:off x="4559032" y="4813300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1"/>
          </p:nvPr>
        </p:nvSpPr>
        <p:spPr>
          <a:xfrm>
            <a:off x="8158065" y="4813300"/>
            <a:ext cx="3074000" cy="6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79632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91835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1737400" y="4235333"/>
            <a:ext cx="8717200" cy="8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1"/>
          </p:nvPr>
        </p:nvSpPr>
        <p:spPr>
          <a:xfrm>
            <a:off x="1737400" y="1603500"/>
            <a:ext cx="8717200" cy="24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43450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1366400" y="1413367"/>
            <a:ext cx="5331600" cy="24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1"/>
          </p:nvPr>
        </p:nvSpPr>
        <p:spPr>
          <a:xfrm>
            <a:off x="1366400" y="4001633"/>
            <a:ext cx="5331600" cy="1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>
            <a:spLocks noGrp="1"/>
          </p:cNvSpPr>
          <p:nvPr>
            <p:ph type="pic" idx="2"/>
          </p:nvPr>
        </p:nvSpPr>
        <p:spPr>
          <a:xfrm>
            <a:off x="6781667" y="1064733"/>
            <a:ext cx="4400000" cy="472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353802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1416565" y="2183400"/>
            <a:ext cx="4434800" cy="1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1"/>
          </p:nvPr>
        </p:nvSpPr>
        <p:spPr>
          <a:xfrm>
            <a:off x="1416567" y="3601000"/>
            <a:ext cx="4389200" cy="10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644526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0" name="Google Shape;120;p23"/>
          <p:cNvSpPr txBox="1">
            <a:spLocks noGrp="1"/>
          </p:cNvSpPr>
          <p:nvPr>
            <p:ph type="title"/>
          </p:nvPr>
        </p:nvSpPr>
        <p:spPr>
          <a:xfrm>
            <a:off x="6449600" y="2207433"/>
            <a:ext cx="4791200" cy="12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subTitle" idx="1"/>
          </p:nvPr>
        </p:nvSpPr>
        <p:spPr>
          <a:xfrm>
            <a:off x="6449828" y="3416000"/>
            <a:ext cx="4791200" cy="1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86340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ubTitle" idx="1"/>
          </p:nvPr>
        </p:nvSpPr>
        <p:spPr>
          <a:xfrm>
            <a:off x="6564100" y="3161633"/>
            <a:ext cx="3520000" cy="1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2"/>
          </p:nvPr>
        </p:nvSpPr>
        <p:spPr>
          <a:xfrm>
            <a:off x="2107867" y="3161633"/>
            <a:ext cx="3520000" cy="1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3"/>
          </p:nvPr>
        </p:nvSpPr>
        <p:spPr>
          <a:xfrm>
            <a:off x="2107881" y="2416433"/>
            <a:ext cx="35200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subTitle" idx="4"/>
          </p:nvPr>
        </p:nvSpPr>
        <p:spPr>
          <a:xfrm>
            <a:off x="6564119" y="2416433"/>
            <a:ext cx="35200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47735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9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subTitle" idx="1"/>
          </p:nvPr>
        </p:nvSpPr>
        <p:spPr>
          <a:xfrm>
            <a:off x="2813748" y="27390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subTitle" idx="2"/>
          </p:nvPr>
        </p:nvSpPr>
        <p:spPr>
          <a:xfrm>
            <a:off x="6740652" y="27390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subTitle" idx="3"/>
          </p:nvPr>
        </p:nvSpPr>
        <p:spPr>
          <a:xfrm>
            <a:off x="2813748" y="47263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4"/>
          </p:nvPr>
        </p:nvSpPr>
        <p:spPr>
          <a:xfrm>
            <a:off x="6740652" y="4726351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subTitle" idx="5"/>
          </p:nvPr>
        </p:nvSpPr>
        <p:spPr>
          <a:xfrm>
            <a:off x="2813748" y="2087867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subTitle" idx="6"/>
          </p:nvPr>
        </p:nvSpPr>
        <p:spPr>
          <a:xfrm>
            <a:off x="2813748" y="4075300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subTitle" idx="7"/>
          </p:nvPr>
        </p:nvSpPr>
        <p:spPr>
          <a:xfrm>
            <a:off x="6740648" y="2087867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8"/>
          </p:nvPr>
        </p:nvSpPr>
        <p:spPr>
          <a:xfrm>
            <a:off x="6740648" y="4075300"/>
            <a:ext cx="263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621905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0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30"/>
          <p:cNvSpPr txBox="1">
            <a:spLocks noGrp="1"/>
          </p:cNvSpPr>
          <p:nvPr>
            <p:ph type="subTitle" idx="1"/>
          </p:nvPr>
        </p:nvSpPr>
        <p:spPr>
          <a:xfrm>
            <a:off x="1682069" y="2865600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0"/>
          <p:cNvSpPr txBox="1">
            <a:spLocks noGrp="1"/>
          </p:cNvSpPr>
          <p:nvPr>
            <p:ph type="subTitle" idx="2"/>
          </p:nvPr>
        </p:nvSpPr>
        <p:spPr>
          <a:xfrm>
            <a:off x="4772000" y="2865600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0"/>
          <p:cNvSpPr txBox="1">
            <a:spLocks noGrp="1"/>
          </p:cNvSpPr>
          <p:nvPr>
            <p:ph type="subTitle" idx="3"/>
          </p:nvPr>
        </p:nvSpPr>
        <p:spPr>
          <a:xfrm>
            <a:off x="1682069" y="47725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30"/>
          <p:cNvSpPr txBox="1">
            <a:spLocks noGrp="1"/>
          </p:cNvSpPr>
          <p:nvPr>
            <p:ph type="subTitle" idx="4"/>
          </p:nvPr>
        </p:nvSpPr>
        <p:spPr>
          <a:xfrm>
            <a:off x="4772000" y="47725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30"/>
          <p:cNvSpPr txBox="1">
            <a:spLocks noGrp="1"/>
          </p:cNvSpPr>
          <p:nvPr>
            <p:ph type="subTitle" idx="5"/>
          </p:nvPr>
        </p:nvSpPr>
        <p:spPr>
          <a:xfrm>
            <a:off x="7861931" y="2865600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6"/>
          </p:nvPr>
        </p:nvSpPr>
        <p:spPr>
          <a:xfrm>
            <a:off x="7861931" y="4772567"/>
            <a:ext cx="26480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0"/>
          <p:cNvSpPr txBox="1">
            <a:spLocks noGrp="1"/>
          </p:cNvSpPr>
          <p:nvPr>
            <p:ph type="subTitle" idx="7"/>
          </p:nvPr>
        </p:nvSpPr>
        <p:spPr>
          <a:xfrm>
            <a:off x="1687269" y="2208799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4" name="Google Shape;184;p30"/>
          <p:cNvSpPr txBox="1">
            <a:spLocks noGrp="1"/>
          </p:cNvSpPr>
          <p:nvPr>
            <p:ph type="subTitle" idx="8"/>
          </p:nvPr>
        </p:nvSpPr>
        <p:spPr>
          <a:xfrm>
            <a:off x="4777200" y="2208799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5" name="Google Shape;185;p30"/>
          <p:cNvSpPr txBox="1">
            <a:spLocks noGrp="1"/>
          </p:cNvSpPr>
          <p:nvPr>
            <p:ph type="subTitle" idx="9"/>
          </p:nvPr>
        </p:nvSpPr>
        <p:spPr>
          <a:xfrm>
            <a:off x="7867131" y="2208799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13"/>
          </p:nvPr>
        </p:nvSpPr>
        <p:spPr>
          <a:xfrm>
            <a:off x="1687269" y="4115733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7" name="Google Shape;187;p30"/>
          <p:cNvSpPr txBox="1">
            <a:spLocks noGrp="1"/>
          </p:cNvSpPr>
          <p:nvPr>
            <p:ph type="subTitle" idx="14"/>
          </p:nvPr>
        </p:nvSpPr>
        <p:spPr>
          <a:xfrm>
            <a:off x="4777200" y="4115733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subTitle" idx="15"/>
          </p:nvPr>
        </p:nvSpPr>
        <p:spPr>
          <a:xfrm>
            <a:off x="7867131" y="4115733"/>
            <a:ext cx="26376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873092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1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2" name="Google Shape;192;p31"/>
          <p:cNvSpPr txBox="1">
            <a:spLocks noGrp="1"/>
          </p:cNvSpPr>
          <p:nvPr>
            <p:ph type="title" hasCustomPrompt="1"/>
          </p:nvPr>
        </p:nvSpPr>
        <p:spPr>
          <a:xfrm>
            <a:off x="2964800" y="736149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3" name="Google Shape;193;p31"/>
          <p:cNvSpPr txBox="1">
            <a:spLocks noGrp="1"/>
          </p:cNvSpPr>
          <p:nvPr>
            <p:ph type="subTitle" idx="1"/>
          </p:nvPr>
        </p:nvSpPr>
        <p:spPr>
          <a:xfrm>
            <a:off x="2964800" y="1717433"/>
            <a:ext cx="6262400" cy="533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94" name="Google Shape;194;p31"/>
          <p:cNvSpPr txBox="1">
            <a:spLocks noGrp="1"/>
          </p:cNvSpPr>
          <p:nvPr>
            <p:ph type="title" idx="2" hasCustomPrompt="1"/>
          </p:nvPr>
        </p:nvSpPr>
        <p:spPr>
          <a:xfrm>
            <a:off x="2964800" y="2539157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5" name="Google Shape;195;p31"/>
          <p:cNvSpPr txBox="1">
            <a:spLocks noGrp="1"/>
          </p:cNvSpPr>
          <p:nvPr>
            <p:ph type="subTitle" idx="3"/>
          </p:nvPr>
        </p:nvSpPr>
        <p:spPr>
          <a:xfrm>
            <a:off x="2964800" y="3520443"/>
            <a:ext cx="6262400" cy="536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title" idx="4" hasCustomPrompt="1"/>
          </p:nvPr>
        </p:nvSpPr>
        <p:spPr>
          <a:xfrm>
            <a:off x="2964800" y="4342165"/>
            <a:ext cx="62624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7" name="Google Shape;197;p31"/>
          <p:cNvSpPr txBox="1">
            <a:spLocks noGrp="1"/>
          </p:cNvSpPr>
          <p:nvPr>
            <p:ph type="subTitle" idx="5"/>
          </p:nvPr>
        </p:nvSpPr>
        <p:spPr>
          <a:xfrm>
            <a:off x="2964800" y="5323451"/>
            <a:ext cx="6262400" cy="536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2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0557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0A951-DE26-2131-A9C9-647230F25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DF55B-210A-E410-36F3-929A96FA9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71784-4E04-2476-4AC8-B6CF4A799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99502-EC1F-F0A2-6059-CDE4086FF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93DCC-3240-C00E-23AF-DB8A510DD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95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2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32"/>
          <p:cNvSpPr txBox="1">
            <a:spLocks noGrp="1"/>
          </p:cNvSpPr>
          <p:nvPr>
            <p:ph type="title" hasCustomPrompt="1"/>
          </p:nvPr>
        </p:nvSpPr>
        <p:spPr>
          <a:xfrm>
            <a:off x="1767533" y="2356784"/>
            <a:ext cx="1865200" cy="802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32"/>
          <p:cNvSpPr txBox="1">
            <a:spLocks noGrp="1"/>
          </p:cNvSpPr>
          <p:nvPr>
            <p:ph type="subTitle" idx="1"/>
          </p:nvPr>
        </p:nvSpPr>
        <p:spPr>
          <a:xfrm>
            <a:off x="1251333" y="3924500"/>
            <a:ext cx="28976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03" name="Google Shape;203;p32"/>
          <p:cNvSpPr txBox="1">
            <a:spLocks noGrp="1"/>
          </p:cNvSpPr>
          <p:nvPr>
            <p:ph type="subTitle" idx="2"/>
          </p:nvPr>
        </p:nvSpPr>
        <p:spPr>
          <a:xfrm>
            <a:off x="1251333" y="3363400"/>
            <a:ext cx="289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4" name="Google Shape;204;p32"/>
          <p:cNvSpPr txBox="1">
            <a:spLocks noGrp="1"/>
          </p:cNvSpPr>
          <p:nvPr>
            <p:ph type="title" idx="3" hasCustomPrompt="1"/>
          </p:nvPr>
        </p:nvSpPr>
        <p:spPr>
          <a:xfrm>
            <a:off x="5164133" y="2356784"/>
            <a:ext cx="1863600" cy="802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32"/>
          <p:cNvSpPr txBox="1">
            <a:spLocks noGrp="1"/>
          </p:cNvSpPr>
          <p:nvPr>
            <p:ph type="subTitle" idx="4"/>
          </p:nvPr>
        </p:nvSpPr>
        <p:spPr>
          <a:xfrm>
            <a:off x="4647200" y="3924500"/>
            <a:ext cx="28976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5"/>
          </p:nvPr>
        </p:nvSpPr>
        <p:spPr>
          <a:xfrm>
            <a:off x="4647200" y="3363400"/>
            <a:ext cx="289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 idx="6" hasCustomPrompt="1"/>
          </p:nvPr>
        </p:nvSpPr>
        <p:spPr>
          <a:xfrm>
            <a:off x="8556900" y="2356784"/>
            <a:ext cx="1863600" cy="802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32"/>
          <p:cNvSpPr txBox="1">
            <a:spLocks noGrp="1"/>
          </p:cNvSpPr>
          <p:nvPr>
            <p:ph type="subTitle" idx="7"/>
          </p:nvPr>
        </p:nvSpPr>
        <p:spPr>
          <a:xfrm>
            <a:off x="8043067" y="3924500"/>
            <a:ext cx="2897600" cy="11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8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8"/>
          </p:nvPr>
        </p:nvSpPr>
        <p:spPr>
          <a:xfrm>
            <a:off x="8043067" y="3363400"/>
            <a:ext cx="2897600" cy="6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title" idx="9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209557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4"/>
          <p:cNvSpPr/>
          <p:nvPr/>
        </p:nvSpPr>
        <p:spPr>
          <a:xfrm>
            <a:off x="754267" y="516400"/>
            <a:ext cx="10831200" cy="58252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666399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5"/>
          <p:cNvSpPr/>
          <p:nvPr/>
        </p:nvSpPr>
        <p:spPr>
          <a:xfrm>
            <a:off x="1409800" y="884200"/>
            <a:ext cx="9372400" cy="5089600"/>
          </a:xfrm>
          <a:prstGeom prst="rect">
            <a:avLst/>
          </a:prstGeom>
          <a:solidFill>
            <a:srgbClr val="072C4E">
              <a:alpha val="86310"/>
            </a:srgbClr>
          </a:solidFill>
          <a:ln w="38100" cap="flat" cmpd="sng">
            <a:solidFill>
              <a:srgbClr val="FFE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23183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6642A-B7DC-D117-647A-DFFCF0175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4EE61-32CB-98D2-D942-87F6C0BEA0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E1BE9B-4824-85DA-66F8-40FE6D3B0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88B40-4C53-915F-28D2-8E5A13154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22E31-64B3-F35D-124F-3D774D2A4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E0AE84-C1C0-82E1-0E24-60ADD2102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026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6D50B-81D8-4181-7E27-618BDCCA5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D50BE-4DF5-83CF-7315-082D5120E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6DE651-3C0C-DE73-CB16-7527EE64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47E741-6FF8-92A5-A727-FB47B3F595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F65A54-1168-BF83-89A0-1D85BBD8C9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608857-73CA-9CD7-BF5A-4D4788187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9A5F39-F339-AF78-CE86-279E53901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F02C2D-9F47-2E5E-CC7E-F811C7EA7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91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62892-F907-2880-C66B-908A86B07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DCA7CC-470B-E4D1-0251-59F8B0DE4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E57459-401B-0072-2D1A-4781A3691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008703-DF3A-1B30-E0DD-109B50079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554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038F00-E6C9-18D2-065F-C6EE46CE2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67C23F-8DEE-403E-52E0-3E5C6DE65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5CA9D-A878-1D30-81CD-950FB0281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919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A6E8E-B0EB-6000-21E6-16F627661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387FC-7DF8-FBCF-530B-235CD4A12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200F8C-6C6F-A5D7-DA88-38B78E10E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28F69-BCD7-28A4-FF80-610435330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A5149D-E91C-F78D-C6D1-A63A16F9C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3C74C-FC16-9434-19B9-0D16B5024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861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84242-D7AC-346A-6D49-027644200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1A059C-D4D3-ABAF-8373-E465EAADF6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BFE76-2049-986D-2441-C9F1417C30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BCE760-9B36-092C-DC5D-407F50C4E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46E26B-9F01-349D-4F0F-2CEC6543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B1614-7426-E9DC-12CC-D88EC9574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197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9A9F39-C0F7-965E-C21B-8754BF252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2A51B-BD5D-32E0-C971-9BD520AF5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A3BD6-7AA6-CF74-A283-866877E534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81590-F9C7-4BE9-AECD-2C1965DC2B4B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A640C-0776-4488-2982-6EEED76D1E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1AE5F-740C-A555-E9B4-EDF382EA5D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CC021-57E1-414C-BEB3-1A1D056E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844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mfortaa"/>
              <a:buNone/>
              <a:defRPr sz="35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379827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2" r:id="rId11"/>
    <p:sldLayoutId id="2147483673" r:id="rId12"/>
    <p:sldLayoutId id="2147483674" r:id="rId13"/>
    <p:sldLayoutId id="2147483677" r:id="rId14"/>
    <p:sldLayoutId id="2147483679" r:id="rId15"/>
    <p:sldLayoutId id="2147483681" r:id="rId16"/>
    <p:sldLayoutId id="2147483682" r:id="rId17"/>
    <p:sldLayoutId id="2147483683" r:id="rId18"/>
    <p:sldLayoutId id="2147483684" r:id="rId19"/>
    <p:sldLayoutId id="2147483686" r:id="rId20"/>
    <p:sldLayoutId id="2147483687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/>
          <p:nvPr/>
        </p:nvSpPr>
        <p:spPr>
          <a:xfrm>
            <a:off x="1409800" y="884200"/>
            <a:ext cx="9372400" cy="50896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4" name="Google Shape;234;p39"/>
          <p:cNvSpPr txBox="1">
            <a:spLocks noGrp="1"/>
          </p:cNvSpPr>
          <p:nvPr>
            <p:ph type="ctrTitle"/>
          </p:nvPr>
        </p:nvSpPr>
        <p:spPr>
          <a:xfrm>
            <a:off x="1552600" y="1685633"/>
            <a:ext cx="9086800" cy="2569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Analysis and design of algorithms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35" name="Google Shape;235;p39"/>
          <p:cNvSpPr txBox="1">
            <a:spLocks noGrp="1"/>
          </p:cNvSpPr>
          <p:nvPr>
            <p:ph type="subTitle" idx="1"/>
          </p:nvPr>
        </p:nvSpPr>
        <p:spPr>
          <a:xfrm>
            <a:off x="2961000" y="4309533"/>
            <a:ext cx="3135000" cy="923033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 algn="l"/>
            <a:r>
              <a:rPr lang="en" dirty="0"/>
              <a:t>Name:Farah tarek Id:220793</a:t>
            </a:r>
            <a:endParaRPr dirty="0"/>
          </a:p>
        </p:txBody>
      </p:sp>
      <p:cxnSp>
        <p:nvCxnSpPr>
          <p:cNvPr id="236" name="Google Shape;236;p39"/>
          <p:cNvCxnSpPr/>
          <p:nvPr/>
        </p:nvCxnSpPr>
        <p:spPr>
          <a:xfrm rot="10800000" flipH="1">
            <a:off x="7899000" y="1296800"/>
            <a:ext cx="2883200" cy="208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7" name="Google Shape;237;p39"/>
          <p:cNvCxnSpPr/>
          <p:nvPr/>
        </p:nvCxnSpPr>
        <p:spPr>
          <a:xfrm rot="-5400000">
            <a:off x="9131033" y="4849567"/>
            <a:ext cx="1680000" cy="543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8" name="Google Shape;238;p39"/>
          <p:cNvCxnSpPr/>
          <p:nvPr/>
        </p:nvCxnSpPr>
        <p:spPr>
          <a:xfrm rot="10800000" flipH="1">
            <a:off x="1431144" y="4812567"/>
            <a:ext cx="1000400" cy="420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Content Placeholder 3">
            <a:extLst>
              <a:ext uri="{FF2B5EF4-FFF2-40B4-BE49-F238E27FC236}">
                <a16:creationId xmlns:a16="http://schemas.microsoft.com/office/drawing/2014/main" id="{702FDBD4-39A0-A75F-B7E9-CE130C46EE1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9174319"/>
              </p:ext>
            </p:extLst>
          </p:nvPr>
        </p:nvGraphicFramePr>
        <p:xfrm>
          <a:off x="1244600" y="2804314"/>
          <a:ext cx="101868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8684">
                  <a:extLst>
                    <a:ext uri="{9D8B030D-6E8A-4147-A177-3AD203B41FA5}">
                      <a16:colId xmlns:a16="http://schemas.microsoft.com/office/drawing/2014/main" val="3079122226"/>
                    </a:ext>
                  </a:extLst>
                </a:gridCol>
                <a:gridCol w="1018684">
                  <a:extLst>
                    <a:ext uri="{9D8B030D-6E8A-4147-A177-3AD203B41FA5}">
                      <a16:colId xmlns:a16="http://schemas.microsoft.com/office/drawing/2014/main" val="4026259967"/>
                    </a:ext>
                  </a:extLst>
                </a:gridCol>
                <a:gridCol w="1018684">
                  <a:extLst>
                    <a:ext uri="{9D8B030D-6E8A-4147-A177-3AD203B41FA5}">
                      <a16:colId xmlns:a16="http://schemas.microsoft.com/office/drawing/2014/main" val="124505997"/>
                    </a:ext>
                  </a:extLst>
                </a:gridCol>
                <a:gridCol w="1018684">
                  <a:extLst>
                    <a:ext uri="{9D8B030D-6E8A-4147-A177-3AD203B41FA5}">
                      <a16:colId xmlns:a16="http://schemas.microsoft.com/office/drawing/2014/main" val="3714234008"/>
                    </a:ext>
                  </a:extLst>
                </a:gridCol>
                <a:gridCol w="1018684">
                  <a:extLst>
                    <a:ext uri="{9D8B030D-6E8A-4147-A177-3AD203B41FA5}">
                      <a16:colId xmlns:a16="http://schemas.microsoft.com/office/drawing/2014/main" val="3558397377"/>
                    </a:ext>
                  </a:extLst>
                </a:gridCol>
                <a:gridCol w="1018684">
                  <a:extLst>
                    <a:ext uri="{9D8B030D-6E8A-4147-A177-3AD203B41FA5}">
                      <a16:colId xmlns:a16="http://schemas.microsoft.com/office/drawing/2014/main" val="2516378852"/>
                    </a:ext>
                  </a:extLst>
                </a:gridCol>
                <a:gridCol w="1018684">
                  <a:extLst>
                    <a:ext uri="{9D8B030D-6E8A-4147-A177-3AD203B41FA5}">
                      <a16:colId xmlns:a16="http://schemas.microsoft.com/office/drawing/2014/main" val="1940129510"/>
                    </a:ext>
                  </a:extLst>
                </a:gridCol>
                <a:gridCol w="1018684">
                  <a:extLst>
                    <a:ext uri="{9D8B030D-6E8A-4147-A177-3AD203B41FA5}">
                      <a16:colId xmlns:a16="http://schemas.microsoft.com/office/drawing/2014/main" val="3903528263"/>
                    </a:ext>
                  </a:extLst>
                </a:gridCol>
                <a:gridCol w="1018684">
                  <a:extLst>
                    <a:ext uri="{9D8B030D-6E8A-4147-A177-3AD203B41FA5}">
                      <a16:colId xmlns:a16="http://schemas.microsoft.com/office/drawing/2014/main" val="1113254427"/>
                    </a:ext>
                  </a:extLst>
                </a:gridCol>
                <a:gridCol w="1018684">
                  <a:extLst>
                    <a:ext uri="{9D8B030D-6E8A-4147-A177-3AD203B41FA5}">
                      <a16:colId xmlns:a16="http://schemas.microsoft.com/office/drawing/2014/main" val="2898307198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r>
                        <a:rPr lang="en-US" sz="2500" dirty="0"/>
                        <a:t>3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4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9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7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5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5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2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6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8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503102018"/>
                  </a:ext>
                </a:extLst>
              </a:tr>
            </a:tbl>
          </a:graphicData>
        </a:graphic>
      </p:graphicFrame>
      <p:sp>
        <p:nvSpPr>
          <p:cNvPr id="36" name="Arrow: Up 35">
            <a:extLst>
              <a:ext uri="{FF2B5EF4-FFF2-40B4-BE49-F238E27FC236}">
                <a16:creationId xmlns:a16="http://schemas.microsoft.com/office/drawing/2014/main" id="{4DD98EF3-4D82-3704-E9AE-482D22087114}"/>
              </a:ext>
            </a:extLst>
          </p:cNvPr>
          <p:cNvSpPr/>
          <p:nvPr/>
        </p:nvSpPr>
        <p:spPr>
          <a:xfrm>
            <a:off x="1051561" y="3298767"/>
            <a:ext cx="1083913" cy="1680581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P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I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V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O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t</a:t>
            </a:r>
          </a:p>
        </p:txBody>
      </p:sp>
      <p:sp>
        <p:nvSpPr>
          <p:cNvPr id="37" name="Arrow: Up 36">
            <a:extLst>
              <a:ext uri="{FF2B5EF4-FFF2-40B4-BE49-F238E27FC236}">
                <a16:creationId xmlns:a16="http://schemas.microsoft.com/office/drawing/2014/main" id="{51C8F8BB-79A7-2A7E-538E-38A942C562E3}"/>
              </a:ext>
            </a:extLst>
          </p:cNvPr>
          <p:cNvSpPr/>
          <p:nvPr/>
        </p:nvSpPr>
        <p:spPr>
          <a:xfrm>
            <a:off x="2375482" y="3437383"/>
            <a:ext cx="819709" cy="701675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L</a:t>
            </a:r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02280F90-2721-ABEC-3F57-1F82E9BD899C}"/>
              </a:ext>
            </a:extLst>
          </p:cNvPr>
          <p:cNvSpPr/>
          <p:nvPr/>
        </p:nvSpPr>
        <p:spPr>
          <a:xfrm>
            <a:off x="10345823" y="2076942"/>
            <a:ext cx="719480" cy="494453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CB1C2C0-2615-8113-7A0C-728A19EDDBC1}"/>
              </a:ext>
            </a:extLst>
          </p:cNvPr>
          <p:cNvSpPr txBox="1"/>
          <p:nvPr/>
        </p:nvSpPr>
        <p:spPr>
          <a:xfrm>
            <a:off x="988780" y="722724"/>
            <a:ext cx="10698480" cy="1323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2667" b="1" kern="0" dirty="0">
                <a:solidFill>
                  <a:srgbClr val="FFE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Move towards each other:</a:t>
            </a:r>
            <a:br>
              <a:rPr lang="en-US" sz="2667" kern="0" dirty="0">
                <a:solidFill>
                  <a:srgbClr val="D1D5D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</a:br>
            <a:r>
              <a:rPr lang="en-US" sz="2667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The left marker moves from the leftmost end towards the right, and the right marker moves from the rightmost end towards the left</a:t>
            </a:r>
            <a:endParaRPr lang="en-US" sz="2667" kern="0" dirty="0">
              <a:solidFill>
                <a:srgbClr val="FFFFFF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273EBE9B-07B2-E29E-A38C-80975C1A61A0}"/>
              </a:ext>
            </a:extLst>
          </p:cNvPr>
          <p:cNvSpPr txBox="1">
            <a:spLocks/>
          </p:cNvSpPr>
          <p:nvPr/>
        </p:nvSpPr>
        <p:spPr>
          <a:xfrm>
            <a:off x="2655716" y="5037996"/>
            <a:ext cx="9031545" cy="1097281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121920" tIns="60960" rIns="121920" bIns="6096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457189" indent="-457189" defTabSz="609585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Palatino Linotype" panose="02040502050505030304" pitchFamily="18" charset="0"/>
                <a:sym typeface="Arial"/>
              </a:rPr>
              <a:t>L moves to right until it finds an element greater that or equal to pivot (3) </a:t>
            </a:r>
          </a:p>
          <a:p>
            <a:pPr marL="457189" indent="-457189" defTabSz="609585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Palatino Linotype" panose="02040502050505030304" pitchFamily="18" charset="0"/>
                <a:sym typeface="Arial"/>
              </a:rPr>
              <a:t>R moves to the left until it finds an element less that or equal to the pivot (3)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11111E-6 L -0.17518 -0.00833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67" y="-4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8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2"/>
          <p:cNvSpPr/>
          <p:nvPr/>
        </p:nvSpPr>
        <p:spPr>
          <a:xfrm>
            <a:off x="777240" y="594309"/>
            <a:ext cx="10637520" cy="5897880"/>
          </a:xfrm>
          <a:prstGeom prst="rect">
            <a:avLst/>
          </a:prstGeom>
          <a:solidFill>
            <a:srgbClr val="072C4E">
              <a:alpha val="86310"/>
            </a:srgbClr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508B3F-B3E9-EF8D-5E44-E665D5D3C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803" y="530194"/>
            <a:ext cx="10637520" cy="2362252"/>
          </a:xfrm>
        </p:spPr>
        <p:txBody>
          <a:bodyPr/>
          <a:lstStyle/>
          <a:p>
            <a:pPr algn="l"/>
            <a:r>
              <a:rPr lang="en-US" sz="2667" dirty="0">
                <a:solidFill>
                  <a:srgbClr val="FFE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Swap Elements:</a:t>
            </a:r>
            <a:br>
              <a:rPr lang="en-US" sz="2667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667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When both markers have paused, they exchange the elements they are pointing to. The left marker now has a smaller element, and the right marker has a greater element.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65A11A4E-464F-8A5A-9998-62A14F8A1B92}"/>
              </a:ext>
            </a:extLst>
          </p:cNvPr>
          <p:cNvGraphicFramePr>
            <a:graphicFrameLocks/>
          </p:cNvGraphicFramePr>
          <p:nvPr/>
        </p:nvGraphicFramePr>
        <p:xfrm>
          <a:off x="1364115" y="2827723"/>
          <a:ext cx="98653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6536">
                  <a:extLst>
                    <a:ext uri="{9D8B030D-6E8A-4147-A177-3AD203B41FA5}">
                      <a16:colId xmlns:a16="http://schemas.microsoft.com/office/drawing/2014/main" val="3079122226"/>
                    </a:ext>
                  </a:extLst>
                </a:gridCol>
                <a:gridCol w="986536">
                  <a:extLst>
                    <a:ext uri="{9D8B030D-6E8A-4147-A177-3AD203B41FA5}">
                      <a16:colId xmlns:a16="http://schemas.microsoft.com/office/drawing/2014/main" val="4026259967"/>
                    </a:ext>
                  </a:extLst>
                </a:gridCol>
                <a:gridCol w="986536">
                  <a:extLst>
                    <a:ext uri="{9D8B030D-6E8A-4147-A177-3AD203B41FA5}">
                      <a16:colId xmlns:a16="http://schemas.microsoft.com/office/drawing/2014/main" val="124505997"/>
                    </a:ext>
                  </a:extLst>
                </a:gridCol>
                <a:gridCol w="986536">
                  <a:extLst>
                    <a:ext uri="{9D8B030D-6E8A-4147-A177-3AD203B41FA5}">
                      <a16:colId xmlns:a16="http://schemas.microsoft.com/office/drawing/2014/main" val="3714234008"/>
                    </a:ext>
                  </a:extLst>
                </a:gridCol>
                <a:gridCol w="986536">
                  <a:extLst>
                    <a:ext uri="{9D8B030D-6E8A-4147-A177-3AD203B41FA5}">
                      <a16:colId xmlns:a16="http://schemas.microsoft.com/office/drawing/2014/main" val="3558397377"/>
                    </a:ext>
                  </a:extLst>
                </a:gridCol>
                <a:gridCol w="986536">
                  <a:extLst>
                    <a:ext uri="{9D8B030D-6E8A-4147-A177-3AD203B41FA5}">
                      <a16:colId xmlns:a16="http://schemas.microsoft.com/office/drawing/2014/main" val="2516378852"/>
                    </a:ext>
                  </a:extLst>
                </a:gridCol>
                <a:gridCol w="986536">
                  <a:extLst>
                    <a:ext uri="{9D8B030D-6E8A-4147-A177-3AD203B41FA5}">
                      <a16:colId xmlns:a16="http://schemas.microsoft.com/office/drawing/2014/main" val="1940129510"/>
                    </a:ext>
                  </a:extLst>
                </a:gridCol>
                <a:gridCol w="986536">
                  <a:extLst>
                    <a:ext uri="{9D8B030D-6E8A-4147-A177-3AD203B41FA5}">
                      <a16:colId xmlns:a16="http://schemas.microsoft.com/office/drawing/2014/main" val="3903528263"/>
                    </a:ext>
                  </a:extLst>
                </a:gridCol>
                <a:gridCol w="986536">
                  <a:extLst>
                    <a:ext uri="{9D8B030D-6E8A-4147-A177-3AD203B41FA5}">
                      <a16:colId xmlns:a16="http://schemas.microsoft.com/office/drawing/2014/main" val="1113254427"/>
                    </a:ext>
                  </a:extLst>
                </a:gridCol>
                <a:gridCol w="986536">
                  <a:extLst>
                    <a:ext uri="{9D8B030D-6E8A-4147-A177-3AD203B41FA5}">
                      <a16:colId xmlns:a16="http://schemas.microsoft.com/office/drawing/2014/main" val="2898307198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r>
                        <a:rPr lang="en-US" sz="2500" dirty="0"/>
                        <a:t>3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2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9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7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5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4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6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8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503102018"/>
                  </a:ext>
                </a:extLst>
              </a:tr>
            </a:tbl>
          </a:graphicData>
        </a:graphic>
      </p:graphicFrame>
      <p:sp>
        <p:nvSpPr>
          <p:cNvPr id="8" name="Arrow: Up 7">
            <a:extLst>
              <a:ext uri="{FF2B5EF4-FFF2-40B4-BE49-F238E27FC236}">
                <a16:creationId xmlns:a16="http://schemas.microsoft.com/office/drawing/2014/main" id="{9ED79C90-3FA3-BB1D-D964-F8D52EA342DB}"/>
              </a:ext>
            </a:extLst>
          </p:cNvPr>
          <p:cNvSpPr/>
          <p:nvPr/>
        </p:nvSpPr>
        <p:spPr>
          <a:xfrm>
            <a:off x="1184569" y="3418118"/>
            <a:ext cx="1129908" cy="1784364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P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I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V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O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t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B3B554C-EA50-4127-883F-49E0EBAEF7B6}"/>
              </a:ext>
            </a:extLst>
          </p:cNvPr>
          <p:cNvSpPr txBox="1">
            <a:spLocks/>
          </p:cNvSpPr>
          <p:nvPr/>
        </p:nvSpPr>
        <p:spPr>
          <a:xfrm>
            <a:off x="3185159" y="4448402"/>
            <a:ext cx="9307580" cy="1879405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121920" tIns="60960" rIns="121920" bIns="6096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609585" indent="-609585" defTabSz="609585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733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Swap L position with R position</a:t>
            </a:r>
          </a:p>
          <a:p>
            <a:pPr defTabSz="609585">
              <a:buClr>
                <a:srgbClr val="000000"/>
              </a:buClr>
            </a:pPr>
            <a:br>
              <a:rPr lang="en-US" sz="3733" b="0" dirty="0">
                <a:solidFill>
                  <a:srgbClr val="D1D5D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</a:br>
            <a:endParaRPr lang="en-US" sz="3733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0" name="Arrow: Up 9">
            <a:extLst>
              <a:ext uri="{FF2B5EF4-FFF2-40B4-BE49-F238E27FC236}">
                <a16:creationId xmlns:a16="http://schemas.microsoft.com/office/drawing/2014/main" id="{171AC854-1660-B9B6-F48D-7D4A3DA48CCC}"/>
              </a:ext>
            </a:extLst>
          </p:cNvPr>
          <p:cNvSpPr/>
          <p:nvPr/>
        </p:nvSpPr>
        <p:spPr>
          <a:xfrm>
            <a:off x="2543745" y="3535825"/>
            <a:ext cx="854492" cy="1131859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L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A002B2EA-F4AC-9AF8-DABF-F158B0DFBA97}"/>
              </a:ext>
            </a:extLst>
          </p:cNvPr>
          <p:cNvSpPr/>
          <p:nvPr/>
        </p:nvSpPr>
        <p:spPr>
          <a:xfrm>
            <a:off x="10374187" y="1896667"/>
            <a:ext cx="750011" cy="83511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E33CBC85-F7F1-503C-8D1B-D1A0C06D7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71" y="-23474"/>
            <a:ext cx="10248859" cy="2362252"/>
          </a:xfrm>
        </p:spPr>
        <p:txBody>
          <a:bodyPr/>
          <a:lstStyle/>
          <a:p>
            <a:r>
              <a:rPr lang="en-US" sz="3200" dirty="0">
                <a:solidFill>
                  <a:srgbClr val="FFE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Continue Moving:</a:t>
            </a:r>
            <a:br>
              <a:rPr lang="en-US" sz="3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3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After the swap, both markers continue moving towards each other.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C611860-D979-E18C-8916-4C4501BD8B77}"/>
              </a:ext>
            </a:extLst>
          </p:cNvPr>
          <p:cNvSpPr txBox="1">
            <a:spLocks/>
          </p:cNvSpPr>
          <p:nvPr/>
        </p:nvSpPr>
        <p:spPr>
          <a:xfrm>
            <a:off x="4229768" y="4937762"/>
            <a:ext cx="7383113" cy="3691817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121920" tIns="60960" rIns="121920" bIns="6096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609585">
              <a:buClr>
                <a:srgbClr val="000000"/>
              </a:buClr>
            </a:pPr>
            <a:br>
              <a:rPr lang="en-US" sz="3733" b="0" dirty="0">
                <a:solidFill>
                  <a:srgbClr val="D1D5DB"/>
                </a:solidFill>
                <a:latin typeface="Palatino Linotype" panose="02040502050505030304" pitchFamily="18" charset="0"/>
                <a:sym typeface="Arial"/>
              </a:rPr>
            </a:br>
            <a:endParaRPr lang="en-US" sz="3733" dirty="0">
              <a:latin typeface="Palatino Linotype" panose="02040502050505030304" pitchFamily="18" charset="0"/>
              <a:sym typeface="Arial"/>
            </a:endParaRP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075FAC65-7143-6DB9-BDAC-2E14CF2DB39F}"/>
              </a:ext>
            </a:extLst>
          </p:cNvPr>
          <p:cNvSpPr/>
          <p:nvPr/>
        </p:nvSpPr>
        <p:spPr>
          <a:xfrm>
            <a:off x="9394793" y="1896129"/>
            <a:ext cx="722608" cy="83511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R</a:t>
            </a:r>
          </a:p>
        </p:txBody>
      </p:sp>
      <p:graphicFrame>
        <p:nvGraphicFramePr>
          <p:cNvPr id="19" name="Content Placeholder 3">
            <a:extLst>
              <a:ext uri="{FF2B5EF4-FFF2-40B4-BE49-F238E27FC236}">
                <a16:creationId xmlns:a16="http://schemas.microsoft.com/office/drawing/2014/main" id="{DFF36C1D-F4D3-0152-9C34-DE766B9AEB2C}"/>
              </a:ext>
            </a:extLst>
          </p:cNvPr>
          <p:cNvGraphicFramePr>
            <a:graphicFrameLocks/>
          </p:cNvGraphicFramePr>
          <p:nvPr/>
        </p:nvGraphicFramePr>
        <p:xfrm>
          <a:off x="1092200" y="2746606"/>
          <a:ext cx="1023112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3112">
                  <a:extLst>
                    <a:ext uri="{9D8B030D-6E8A-4147-A177-3AD203B41FA5}">
                      <a16:colId xmlns:a16="http://schemas.microsoft.com/office/drawing/2014/main" val="3079122226"/>
                    </a:ext>
                  </a:extLst>
                </a:gridCol>
                <a:gridCol w="1023112">
                  <a:extLst>
                    <a:ext uri="{9D8B030D-6E8A-4147-A177-3AD203B41FA5}">
                      <a16:colId xmlns:a16="http://schemas.microsoft.com/office/drawing/2014/main" val="4026259967"/>
                    </a:ext>
                  </a:extLst>
                </a:gridCol>
                <a:gridCol w="1023112">
                  <a:extLst>
                    <a:ext uri="{9D8B030D-6E8A-4147-A177-3AD203B41FA5}">
                      <a16:colId xmlns:a16="http://schemas.microsoft.com/office/drawing/2014/main" val="124505997"/>
                    </a:ext>
                  </a:extLst>
                </a:gridCol>
                <a:gridCol w="1023112">
                  <a:extLst>
                    <a:ext uri="{9D8B030D-6E8A-4147-A177-3AD203B41FA5}">
                      <a16:colId xmlns:a16="http://schemas.microsoft.com/office/drawing/2014/main" val="3714234008"/>
                    </a:ext>
                  </a:extLst>
                </a:gridCol>
                <a:gridCol w="1023112">
                  <a:extLst>
                    <a:ext uri="{9D8B030D-6E8A-4147-A177-3AD203B41FA5}">
                      <a16:colId xmlns:a16="http://schemas.microsoft.com/office/drawing/2014/main" val="3558397377"/>
                    </a:ext>
                  </a:extLst>
                </a:gridCol>
                <a:gridCol w="1023112">
                  <a:extLst>
                    <a:ext uri="{9D8B030D-6E8A-4147-A177-3AD203B41FA5}">
                      <a16:colId xmlns:a16="http://schemas.microsoft.com/office/drawing/2014/main" val="2516378852"/>
                    </a:ext>
                  </a:extLst>
                </a:gridCol>
                <a:gridCol w="1023112">
                  <a:extLst>
                    <a:ext uri="{9D8B030D-6E8A-4147-A177-3AD203B41FA5}">
                      <a16:colId xmlns:a16="http://schemas.microsoft.com/office/drawing/2014/main" val="1940129510"/>
                    </a:ext>
                  </a:extLst>
                </a:gridCol>
                <a:gridCol w="1023112">
                  <a:extLst>
                    <a:ext uri="{9D8B030D-6E8A-4147-A177-3AD203B41FA5}">
                      <a16:colId xmlns:a16="http://schemas.microsoft.com/office/drawing/2014/main" val="3903528263"/>
                    </a:ext>
                  </a:extLst>
                </a:gridCol>
                <a:gridCol w="1023112">
                  <a:extLst>
                    <a:ext uri="{9D8B030D-6E8A-4147-A177-3AD203B41FA5}">
                      <a16:colId xmlns:a16="http://schemas.microsoft.com/office/drawing/2014/main" val="1113254427"/>
                    </a:ext>
                  </a:extLst>
                </a:gridCol>
                <a:gridCol w="1023112">
                  <a:extLst>
                    <a:ext uri="{9D8B030D-6E8A-4147-A177-3AD203B41FA5}">
                      <a16:colId xmlns:a16="http://schemas.microsoft.com/office/drawing/2014/main" val="2898307198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r>
                        <a:rPr lang="en-US" sz="2500" dirty="0"/>
                        <a:t>3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2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9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7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5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4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6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8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503102018"/>
                  </a:ext>
                </a:extLst>
              </a:tr>
            </a:tbl>
          </a:graphicData>
        </a:graphic>
      </p:graphicFrame>
      <p:sp>
        <p:nvSpPr>
          <p:cNvPr id="20" name="Arrow: Up 19">
            <a:extLst>
              <a:ext uri="{FF2B5EF4-FFF2-40B4-BE49-F238E27FC236}">
                <a16:creationId xmlns:a16="http://schemas.microsoft.com/office/drawing/2014/main" id="{A426A4E7-41A5-0A87-DBD6-220B6573E641}"/>
              </a:ext>
            </a:extLst>
          </p:cNvPr>
          <p:cNvSpPr/>
          <p:nvPr/>
        </p:nvSpPr>
        <p:spPr>
          <a:xfrm>
            <a:off x="971571" y="3278103"/>
            <a:ext cx="1088624" cy="1659659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P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I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V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O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t</a:t>
            </a:r>
          </a:p>
        </p:txBody>
      </p:sp>
      <p:sp>
        <p:nvSpPr>
          <p:cNvPr id="21" name="Arrow: Up 20">
            <a:extLst>
              <a:ext uri="{FF2B5EF4-FFF2-40B4-BE49-F238E27FC236}">
                <a16:creationId xmlns:a16="http://schemas.microsoft.com/office/drawing/2014/main" id="{52F76863-5496-646F-51C9-3660AE48E8F9}"/>
              </a:ext>
            </a:extLst>
          </p:cNvPr>
          <p:cNvSpPr/>
          <p:nvPr/>
        </p:nvSpPr>
        <p:spPr>
          <a:xfrm>
            <a:off x="2180824" y="3329552"/>
            <a:ext cx="823272" cy="922409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9FA3063-DEBC-467D-59E2-B1A06B9731B9}"/>
              </a:ext>
            </a:extLst>
          </p:cNvPr>
          <p:cNvSpPr txBox="1"/>
          <p:nvPr/>
        </p:nvSpPr>
        <p:spPr>
          <a:xfrm>
            <a:off x="2180824" y="3643417"/>
            <a:ext cx="9468851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219170">
              <a:buClr>
                <a:srgbClr val="000000"/>
              </a:buClr>
            </a:pPr>
            <a:endParaRPr lang="en-US" sz="3200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  <a:p>
            <a:pPr marL="609585" indent="-609585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kern="0" dirty="0">
                <a:solidFill>
                  <a:srgbClr val="FFFFFF"/>
                </a:solidFill>
                <a:latin typeface="Palatino Linotype" panose="02040502050505030304" pitchFamily="18" charset="0"/>
                <a:cs typeface="Arial"/>
                <a:sym typeface="Arial"/>
              </a:rPr>
              <a:t>L moves to right until it finds an element greater that or equal to pivot (3) </a:t>
            </a:r>
          </a:p>
          <a:p>
            <a:pPr marL="609585" indent="-609585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kern="0" dirty="0">
                <a:solidFill>
                  <a:srgbClr val="FFFFFF"/>
                </a:solidFill>
                <a:latin typeface="Palatino Linotype" panose="02040502050505030304" pitchFamily="18" charset="0"/>
                <a:cs typeface="Arial"/>
                <a:sym typeface="Arial"/>
              </a:rPr>
              <a:t>R moves to the left until it finds an element less that or equal to the pivot (3)</a:t>
            </a:r>
          </a:p>
          <a:p>
            <a:pPr defTabSz="1219170">
              <a:buClr>
                <a:srgbClr val="000000"/>
              </a:buClr>
            </a:pPr>
            <a:r>
              <a:rPr lang="en-US" sz="3200" kern="0" dirty="0">
                <a:solidFill>
                  <a:srgbClr val="FFFFFF"/>
                </a:solidFill>
                <a:latin typeface="Palatino Linotype" panose="02040502050505030304" pitchFamily="18" charset="0"/>
                <a:cs typeface="Arial"/>
                <a:sym typeface="Arial"/>
              </a:rPr>
              <a:t> </a:t>
            </a:r>
          </a:p>
          <a:p>
            <a:pPr defTabSz="1219170">
              <a:buClr>
                <a:srgbClr val="000000"/>
              </a:buClr>
            </a:pPr>
            <a:br>
              <a:rPr lang="en-US" sz="3200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</a:br>
            <a:endParaRPr lang="en-US" sz="3200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2.22222E-6 L 0.09809 0.00123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96" y="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4.32099E-6 L -0.26736 0.00277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68" y="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20" grpId="0" animBg="1"/>
      <p:bldP spid="21" grpId="0" animBg="1"/>
      <p:bldP spid="21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6"/>
          <p:cNvSpPr/>
          <p:nvPr/>
        </p:nvSpPr>
        <p:spPr>
          <a:xfrm>
            <a:off x="717883" y="403860"/>
            <a:ext cx="10241280" cy="6050280"/>
          </a:xfrm>
          <a:prstGeom prst="rect">
            <a:avLst/>
          </a:prstGeom>
          <a:solidFill>
            <a:srgbClr val="072C4E">
              <a:alpha val="86310"/>
            </a:srgbClr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354604-8EB0-9AC1-2FFC-525281C5F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963" y="448374"/>
            <a:ext cx="10109200" cy="2427327"/>
          </a:xfrm>
        </p:spPr>
        <p:txBody>
          <a:bodyPr/>
          <a:lstStyle/>
          <a:p>
            <a:pPr algn="l">
              <a:lnSpc>
                <a:spcPct val="150000"/>
              </a:lnSpc>
            </a:pPr>
            <a:br>
              <a:rPr lang="en-US" sz="2667" b="0" dirty="0">
                <a:solidFill>
                  <a:srgbClr val="D1D5DB"/>
                </a:solidFill>
                <a:latin typeface="Palatino Linotype" panose="02040502050505030304" pitchFamily="18" charset="0"/>
              </a:rPr>
            </a:br>
            <a:br>
              <a:rPr lang="en-US" sz="2667" b="0" dirty="0">
                <a:solidFill>
                  <a:srgbClr val="D1D5DB"/>
                </a:solidFill>
                <a:latin typeface="Palatino Linotype" panose="02040502050505030304" pitchFamily="18" charset="0"/>
              </a:rPr>
            </a:br>
            <a:r>
              <a:rPr lang="en-US" sz="2667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Swap Elements:</a:t>
            </a:r>
            <a:br>
              <a:rPr lang="en-US" sz="2667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667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When both markers have paused, they exchange the elements they are pointing to. The left marker now has a smaller element, and the right marker has a greater element.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252C96F-F661-7390-8E45-4DCCCC61ABB1}"/>
              </a:ext>
            </a:extLst>
          </p:cNvPr>
          <p:cNvSpPr txBox="1">
            <a:spLocks/>
          </p:cNvSpPr>
          <p:nvPr/>
        </p:nvSpPr>
        <p:spPr>
          <a:xfrm>
            <a:off x="343568" y="5452183"/>
            <a:ext cx="10091704" cy="379352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121920" tIns="60960" rIns="121920" bIns="6096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609585">
              <a:buClr>
                <a:srgbClr val="000000"/>
              </a:buClr>
            </a:pPr>
            <a:br>
              <a:rPr lang="en-US" sz="2667" b="0" dirty="0">
                <a:solidFill>
                  <a:srgbClr val="D1D5DB"/>
                </a:solidFill>
                <a:latin typeface="Palatino Linotype" panose="02040502050505030304" pitchFamily="18" charset="0"/>
                <a:sym typeface="Arial"/>
              </a:rPr>
            </a:br>
            <a:endParaRPr lang="en-US" sz="2667" dirty="0">
              <a:latin typeface="Palatino Linotype" panose="02040502050505030304" pitchFamily="18" charset="0"/>
              <a:sym typeface="Arial"/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F392019-0832-198C-1D77-ACEA83CE868C}"/>
              </a:ext>
            </a:extLst>
          </p:cNvPr>
          <p:cNvSpPr/>
          <p:nvPr/>
        </p:nvSpPr>
        <p:spPr>
          <a:xfrm>
            <a:off x="5904564" y="2726532"/>
            <a:ext cx="712761" cy="508073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2667" kern="0" dirty="0">
                <a:solidFill>
                  <a:srgbClr val="072C4E"/>
                </a:solidFill>
                <a:latin typeface="Arial"/>
                <a:sym typeface="Arial"/>
              </a:rPr>
              <a:t>R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3C495584-5AB2-C37B-D4B2-C2534C83BF36}"/>
              </a:ext>
            </a:extLst>
          </p:cNvPr>
          <p:cNvGraphicFramePr>
            <a:graphicFrameLocks/>
          </p:cNvGraphicFramePr>
          <p:nvPr/>
        </p:nvGraphicFramePr>
        <p:xfrm>
          <a:off x="943492" y="3293289"/>
          <a:ext cx="9554810" cy="5080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481">
                  <a:extLst>
                    <a:ext uri="{9D8B030D-6E8A-4147-A177-3AD203B41FA5}">
                      <a16:colId xmlns:a16="http://schemas.microsoft.com/office/drawing/2014/main" val="3079122226"/>
                    </a:ext>
                  </a:extLst>
                </a:gridCol>
                <a:gridCol w="955481">
                  <a:extLst>
                    <a:ext uri="{9D8B030D-6E8A-4147-A177-3AD203B41FA5}">
                      <a16:colId xmlns:a16="http://schemas.microsoft.com/office/drawing/2014/main" val="4026259967"/>
                    </a:ext>
                  </a:extLst>
                </a:gridCol>
                <a:gridCol w="955481">
                  <a:extLst>
                    <a:ext uri="{9D8B030D-6E8A-4147-A177-3AD203B41FA5}">
                      <a16:colId xmlns:a16="http://schemas.microsoft.com/office/drawing/2014/main" val="124505997"/>
                    </a:ext>
                  </a:extLst>
                </a:gridCol>
                <a:gridCol w="955481">
                  <a:extLst>
                    <a:ext uri="{9D8B030D-6E8A-4147-A177-3AD203B41FA5}">
                      <a16:colId xmlns:a16="http://schemas.microsoft.com/office/drawing/2014/main" val="3714234008"/>
                    </a:ext>
                  </a:extLst>
                </a:gridCol>
                <a:gridCol w="955481">
                  <a:extLst>
                    <a:ext uri="{9D8B030D-6E8A-4147-A177-3AD203B41FA5}">
                      <a16:colId xmlns:a16="http://schemas.microsoft.com/office/drawing/2014/main" val="3558397377"/>
                    </a:ext>
                  </a:extLst>
                </a:gridCol>
                <a:gridCol w="955481">
                  <a:extLst>
                    <a:ext uri="{9D8B030D-6E8A-4147-A177-3AD203B41FA5}">
                      <a16:colId xmlns:a16="http://schemas.microsoft.com/office/drawing/2014/main" val="2516378852"/>
                    </a:ext>
                  </a:extLst>
                </a:gridCol>
                <a:gridCol w="955481">
                  <a:extLst>
                    <a:ext uri="{9D8B030D-6E8A-4147-A177-3AD203B41FA5}">
                      <a16:colId xmlns:a16="http://schemas.microsoft.com/office/drawing/2014/main" val="1940129510"/>
                    </a:ext>
                  </a:extLst>
                </a:gridCol>
                <a:gridCol w="955481">
                  <a:extLst>
                    <a:ext uri="{9D8B030D-6E8A-4147-A177-3AD203B41FA5}">
                      <a16:colId xmlns:a16="http://schemas.microsoft.com/office/drawing/2014/main" val="3903528263"/>
                    </a:ext>
                  </a:extLst>
                </a:gridCol>
                <a:gridCol w="955481">
                  <a:extLst>
                    <a:ext uri="{9D8B030D-6E8A-4147-A177-3AD203B41FA5}">
                      <a16:colId xmlns:a16="http://schemas.microsoft.com/office/drawing/2014/main" val="1113254427"/>
                    </a:ext>
                  </a:extLst>
                </a:gridCol>
                <a:gridCol w="955481">
                  <a:extLst>
                    <a:ext uri="{9D8B030D-6E8A-4147-A177-3AD203B41FA5}">
                      <a16:colId xmlns:a16="http://schemas.microsoft.com/office/drawing/2014/main" val="2898307198"/>
                    </a:ext>
                  </a:extLst>
                </a:gridCol>
              </a:tblGrid>
              <a:tr h="508073">
                <a:tc>
                  <a:txBody>
                    <a:bodyPr/>
                    <a:lstStyle/>
                    <a:p>
                      <a:r>
                        <a:rPr lang="en-US" sz="2500" dirty="0"/>
                        <a:t>3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2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7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9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5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4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6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8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503102018"/>
                  </a:ext>
                </a:extLst>
              </a:tr>
            </a:tbl>
          </a:graphicData>
        </a:graphic>
      </p:graphicFrame>
      <p:sp>
        <p:nvSpPr>
          <p:cNvPr id="10" name="Arrow: Up 9">
            <a:extLst>
              <a:ext uri="{FF2B5EF4-FFF2-40B4-BE49-F238E27FC236}">
                <a16:creationId xmlns:a16="http://schemas.microsoft.com/office/drawing/2014/main" id="{57FFAC0E-7480-C7B7-AFAA-01AA51A77B5E}"/>
              </a:ext>
            </a:extLst>
          </p:cNvPr>
          <p:cNvSpPr/>
          <p:nvPr/>
        </p:nvSpPr>
        <p:spPr>
          <a:xfrm>
            <a:off x="943493" y="4151316"/>
            <a:ext cx="1073791" cy="2118377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2667" kern="0" dirty="0">
                <a:solidFill>
                  <a:srgbClr val="072C4E"/>
                </a:solidFill>
                <a:latin typeface="Arial"/>
                <a:sym typeface="Arial"/>
              </a:rPr>
              <a:t>P</a:t>
            </a:r>
          </a:p>
          <a:p>
            <a:pPr algn="ctr" defTabSz="1219170">
              <a:buClr>
                <a:srgbClr val="000000"/>
              </a:buClr>
            </a:pPr>
            <a:r>
              <a:rPr lang="en-US" sz="2667" kern="0" dirty="0">
                <a:solidFill>
                  <a:srgbClr val="072C4E"/>
                </a:solidFill>
                <a:latin typeface="Arial"/>
                <a:sym typeface="Arial"/>
              </a:rPr>
              <a:t>I</a:t>
            </a:r>
          </a:p>
          <a:p>
            <a:pPr algn="ctr" defTabSz="1219170">
              <a:buClr>
                <a:srgbClr val="000000"/>
              </a:buClr>
            </a:pPr>
            <a:r>
              <a:rPr lang="en-US" sz="2667" kern="0" dirty="0">
                <a:solidFill>
                  <a:srgbClr val="072C4E"/>
                </a:solidFill>
                <a:latin typeface="Arial"/>
                <a:sym typeface="Arial"/>
              </a:rPr>
              <a:t>V</a:t>
            </a:r>
          </a:p>
          <a:p>
            <a:pPr algn="ctr" defTabSz="1219170">
              <a:buClr>
                <a:srgbClr val="000000"/>
              </a:buClr>
            </a:pPr>
            <a:r>
              <a:rPr lang="en-US" sz="2667" kern="0" dirty="0">
                <a:solidFill>
                  <a:srgbClr val="072C4E"/>
                </a:solidFill>
                <a:latin typeface="Arial"/>
                <a:sym typeface="Arial"/>
              </a:rPr>
              <a:t>O</a:t>
            </a:r>
          </a:p>
          <a:p>
            <a:pPr algn="ctr" defTabSz="1219170">
              <a:buClr>
                <a:srgbClr val="000000"/>
              </a:buClr>
            </a:pPr>
            <a:r>
              <a:rPr lang="en-US" sz="2667" kern="0" dirty="0">
                <a:solidFill>
                  <a:srgbClr val="072C4E"/>
                </a:solidFill>
                <a:latin typeface="Arial"/>
                <a:sym typeface="Arial"/>
              </a:rPr>
              <a:t>t</a:t>
            </a:r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A0BD50BC-A6B3-D1DB-5BD9-54784B7AC328}"/>
              </a:ext>
            </a:extLst>
          </p:cNvPr>
          <p:cNvSpPr/>
          <p:nvPr/>
        </p:nvSpPr>
        <p:spPr>
          <a:xfrm>
            <a:off x="2915227" y="4143821"/>
            <a:ext cx="812053" cy="765401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2667" kern="0" dirty="0">
                <a:solidFill>
                  <a:srgbClr val="072C4E"/>
                </a:solidFill>
                <a:latin typeface="Arial"/>
                <a:sym typeface="Arial"/>
              </a:rPr>
              <a:t>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67545D-8C0D-450B-6609-72059C2B031C}"/>
              </a:ext>
            </a:extLst>
          </p:cNvPr>
          <p:cNvSpPr txBox="1"/>
          <p:nvPr/>
        </p:nvSpPr>
        <p:spPr>
          <a:xfrm>
            <a:off x="3153613" y="4559196"/>
            <a:ext cx="9554808" cy="2964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219170">
              <a:buClr>
                <a:srgbClr val="000000"/>
              </a:buClr>
            </a:pPr>
            <a:endParaRPr lang="en-US" sz="3733" kern="0" dirty="0">
              <a:solidFill>
                <a:srgbClr val="FFFFFF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marL="609585" indent="-609585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733" kern="0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Swap L position with R position</a:t>
            </a:r>
          </a:p>
          <a:p>
            <a:pPr defTabSz="1219170">
              <a:buClr>
                <a:srgbClr val="000000"/>
              </a:buClr>
            </a:pPr>
            <a:r>
              <a:rPr lang="en-US" sz="3733" kern="0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</a:p>
          <a:p>
            <a:pPr defTabSz="1219170">
              <a:buClr>
                <a:srgbClr val="000000"/>
              </a:buClr>
            </a:pPr>
            <a:br>
              <a:rPr lang="en-US" sz="3733" kern="0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</a:br>
            <a:endParaRPr lang="en-US" sz="3733" kern="0" dirty="0">
              <a:solidFill>
                <a:srgbClr val="FFFFFF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D22E2A27-08B1-1547-3A1C-1495C08BB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506" y="-154740"/>
            <a:ext cx="10326989" cy="2111840"/>
          </a:xfrm>
        </p:spPr>
        <p:txBody>
          <a:bodyPr/>
          <a:lstStyle/>
          <a:p>
            <a:pPr algn="l">
              <a:lnSpc>
                <a:spcPct val="150000"/>
              </a:lnSpc>
            </a:pPr>
            <a:br>
              <a:rPr lang="en-US" sz="2667" b="0" dirty="0">
                <a:solidFill>
                  <a:srgbClr val="D1D5D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br>
              <a:rPr lang="en-US" sz="2667" b="0" dirty="0">
                <a:solidFill>
                  <a:srgbClr val="D1D5D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667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Move Towards Each Other:</a:t>
            </a:r>
            <a:br>
              <a:rPr lang="en-US" sz="2667" b="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667" b="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left marker moves from the leftmost end towards the right, and the right marker moves from the rightmost end towards the left</a:t>
            </a:r>
            <a:endParaRPr lang="en-US" sz="2667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75BCB97-4182-BF6C-B18B-8CCC3B0073E4}"/>
              </a:ext>
            </a:extLst>
          </p:cNvPr>
          <p:cNvSpPr txBox="1">
            <a:spLocks/>
          </p:cNvSpPr>
          <p:nvPr/>
        </p:nvSpPr>
        <p:spPr>
          <a:xfrm>
            <a:off x="411482" y="5310137"/>
            <a:ext cx="10309117" cy="3300464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121920" tIns="60960" rIns="121920" bIns="6096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609585">
              <a:buClr>
                <a:srgbClr val="000000"/>
              </a:buClr>
            </a:pPr>
            <a:br>
              <a:rPr lang="en-US" sz="3733" b="0" dirty="0">
                <a:solidFill>
                  <a:srgbClr val="D1D5DB"/>
                </a:solidFill>
                <a:latin typeface="Palatino Linotype" panose="02040502050505030304" pitchFamily="18" charset="0"/>
                <a:sym typeface="Arial"/>
              </a:rPr>
            </a:br>
            <a:endParaRPr lang="en-US" sz="3733" dirty="0">
              <a:latin typeface="Palatino Linotype" panose="02040502050505030304" pitchFamily="18" charset="0"/>
              <a:sym typeface="Arial"/>
            </a:endParaRP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AA59F068-8A8A-D1C4-7BEB-96363E2B8D4A}"/>
              </a:ext>
            </a:extLst>
          </p:cNvPr>
          <p:cNvSpPr/>
          <p:nvPr/>
        </p:nvSpPr>
        <p:spPr>
          <a:xfrm>
            <a:off x="6425088" y="2354642"/>
            <a:ext cx="728117" cy="544789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R</a:t>
            </a:r>
          </a:p>
        </p:txBody>
      </p:sp>
      <p:graphicFrame>
        <p:nvGraphicFramePr>
          <p:cNvPr id="17" name="Content Placeholder 3">
            <a:extLst>
              <a:ext uri="{FF2B5EF4-FFF2-40B4-BE49-F238E27FC236}">
                <a16:creationId xmlns:a16="http://schemas.microsoft.com/office/drawing/2014/main" id="{008BC3CD-79D3-C4CB-E719-5BFD9CF82F28}"/>
              </a:ext>
            </a:extLst>
          </p:cNvPr>
          <p:cNvGraphicFramePr>
            <a:graphicFrameLocks/>
          </p:cNvGraphicFramePr>
          <p:nvPr/>
        </p:nvGraphicFramePr>
        <p:xfrm>
          <a:off x="1135712" y="2899823"/>
          <a:ext cx="1030912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0912">
                  <a:extLst>
                    <a:ext uri="{9D8B030D-6E8A-4147-A177-3AD203B41FA5}">
                      <a16:colId xmlns:a16="http://schemas.microsoft.com/office/drawing/2014/main" val="3079122226"/>
                    </a:ext>
                  </a:extLst>
                </a:gridCol>
                <a:gridCol w="1030912">
                  <a:extLst>
                    <a:ext uri="{9D8B030D-6E8A-4147-A177-3AD203B41FA5}">
                      <a16:colId xmlns:a16="http://schemas.microsoft.com/office/drawing/2014/main" val="4026259967"/>
                    </a:ext>
                  </a:extLst>
                </a:gridCol>
                <a:gridCol w="1030912">
                  <a:extLst>
                    <a:ext uri="{9D8B030D-6E8A-4147-A177-3AD203B41FA5}">
                      <a16:colId xmlns:a16="http://schemas.microsoft.com/office/drawing/2014/main" val="124505997"/>
                    </a:ext>
                  </a:extLst>
                </a:gridCol>
                <a:gridCol w="1030912">
                  <a:extLst>
                    <a:ext uri="{9D8B030D-6E8A-4147-A177-3AD203B41FA5}">
                      <a16:colId xmlns:a16="http://schemas.microsoft.com/office/drawing/2014/main" val="3714234008"/>
                    </a:ext>
                  </a:extLst>
                </a:gridCol>
                <a:gridCol w="1030912">
                  <a:extLst>
                    <a:ext uri="{9D8B030D-6E8A-4147-A177-3AD203B41FA5}">
                      <a16:colId xmlns:a16="http://schemas.microsoft.com/office/drawing/2014/main" val="3558397377"/>
                    </a:ext>
                  </a:extLst>
                </a:gridCol>
                <a:gridCol w="1030912">
                  <a:extLst>
                    <a:ext uri="{9D8B030D-6E8A-4147-A177-3AD203B41FA5}">
                      <a16:colId xmlns:a16="http://schemas.microsoft.com/office/drawing/2014/main" val="2516378852"/>
                    </a:ext>
                  </a:extLst>
                </a:gridCol>
                <a:gridCol w="1030912">
                  <a:extLst>
                    <a:ext uri="{9D8B030D-6E8A-4147-A177-3AD203B41FA5}">
                      <a16:colId xmlns:a16="http://schemas.microsoft.com/office/drawing/2014/main" val="1940129510"/>
                    </a:ext>
                  </a:extLst>
                </a:gridCol>
                <a:gridCol w="1030912">
                  <a:extLst>
                    <a:ext uri="{9D8B030D-6E8A-4147-A177-3AD203B41FA5}">
                      <a16:colId xmlns:a16="http://schemas.microsoft.com/office/drawing/2014/main" val="3903528263"/>
                    </a:ext>
                  </a:extLst>
                </a:gridCol>
                <a:gridCol w="1030912">
                  <a:extLst>
                    <a:ext uri="{9D8B030D-6E8A-4147-A177-3AD203B41FA5}">
                      <a16:colId xmlns:a16="http://schemas.microsoft.com/office/drawing/2014/main" val="1113254427"/>
                    </a:ext>
                  </a:extLst>
                </a:gridCol>
                <a:gridCol w="1030912">
                  <a:extLst>
                    <a:ext uri="{9D8B030D-6E8A-4147-A177-3AD203B41FA5}">
                      <a16:colId xmlns:a16="http://schemas.microsoft.com/office/drawing/2014/main" val="2898307198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r>
                        <a:rPr lang="en-US" sz="2500" dirty="0"/>
                        <a:t>3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2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7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9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5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4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6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8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503102018"/>
                  </a:ext>
                </a:extLst>
              </a:tr>
            </a:tbl>
          </a:graphicData>
        </a:graphic>
      </p:graphicFrame>
      <p:sp>
        <p:nvSpPr>
          <p:cNvPr id="18" name="Arrow: Up 17">
            <a:extLst>
              <a:ext uri="{FF2B5EF4-FFF2-40B4-BE49-F238E27FC236}">
                <a16:creationId xmlns:a16="http://schemas.microsoft.com/office/drawing/2014/main" id="{5021E032-4650-6214-F74F-23FD696AB04D}"/>
              </a:ext>
            </a:extLst>
          </p:cNvPr>
          <p:cNvSpPr/>
          <p:nvPr/>
        </p:nvSpPr>
        <p:spPr>
          <a:xfrm>
            <a:off x="1135713" y="3328661"/>
            <a:ext cx="1096924" cy="1654820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P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I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V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O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t</a:t>
            </a:r>
          </a:p>
        </p:txBody>
      </p:sp>
      <p:sp>
        <p:nvSpPr>
          <p:cNvPr id="19" name="Arrow: Up 18">
            <a:extLst>
              <a:ext uri="{FF2B5EF4-FFF2-40B4-BE49-F238E27FC236}">
                <a16:creationId xmlns:a16="http://schemas.microsoft.com/office/drawing/2014/main" id="{221D8EFF-75C3-ECD9-0F2D-C846D2AA8B3B}"/>
              </a:ext>
            </a:extLst>
          </p:cNvPr>
          <p:cNvSpPr/>
          <p:nvPr/>
        </p:nvSpPr>
        <p:spPr>
          <a:xfrm>
            <a:off x="3185161" y="3429000"/>
            <a:ext cx="829548" cy="701040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55DEDB-6E3E-464E-6FC3-6F83108D3EBE}"/>
              </a:ext>
            </a:extLst>
          </p:cNvPr>
          <p:cNvSpPr txBox="1"/>
          <p:nvPr/>
        </p:nvSpPr>
        <p:spPr>
          <a:xfrm>
            <a:off x="3185161" y="3962301"/>
            <a:ext cx="8595359" cy="2924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indent="-380990" defTabSz="121917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1867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marL="457189" indent="-457189" defTabSz="121917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sz="3200" kern="0" dirty="0">
                <a:solidFill>
                  <a:srgbClr val="FFFFFF"/>
                </a:solidFill>
                <a:latin typeface="Palatino Linotype" panose="02040502050505030304" pitchFamily="18" charset="0"/>
                <a:cs typeface="Arial"/>
                <a:sym typeface="Arial"/>
              </a:rPr>
              <a:t>L moves to right until it finds an element greater that or equal to pivot (3) </a:t>
            </a:r>
          </a:p>
          <a:p>
            <a:pPr marL="457189" indent="-457189" defTabSz="121917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sz="3200" kern="0" dirty="0">
                <a:solidFill>
                  <a:srgbClr val="FFFFFF"/>
                </a:solidFill>
                <a:latin typeface="Palatino Linotype" panose="02040502050505030304" pitchFamily="18" charset="0"/>
                <a:cs typeface="Arial"/>
                <a:sym typeface="Arial"/>
              </a:rPr>
              <a:t>R moves to the left until it finds an element less that or equal to the pivot (3)</a:t>
            </a:r>
          </a:p>
          <a:p>
            <a:pPr defTabSz="1219170">
              <a:buClr>
                <a:srgbClr val="000000"/>
              </a:buClr>
            </a:pPr>
            <a:br>
              <a:rPr lang="en-US"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</a:br>
            <a:endParaRPr lang="en-US" sz="1867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07407E-6 L 0.1783 -0.0092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06" y="-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69136E-6 L -0.17274 -0.00679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46" y="-3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8" grpId="0" animBg="1"/>
      <p:bldP spid="19" grpId="0" animBg="1"/>
      <p:bldP spid="19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1">
            <a:extLst>
              <a:ext uri="{FF2B5EF4-FFF2-40B4-BE49-F238E27FC236}">
                <a16:creationId xmlns:a16="http://schemas.microsoft.com/office/drawing/2014/main" id="{9D720617-B779-C157-B585-CBD9EDB3723A}"/>
              </a:ext>
            </a:extLst>
          </p:cNvPr>
          <p:cNvSpPr txBox="1">
            <a:spLocks/>
          </p:cNvSpPr>
          <p:nvPr/>
        </p:nvSpPr>
        <p:spPr>
          <a:xfrm>
            <a:off x="343568" y="5452184"/>
            <a:ext cx="14071601" cy="3691817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121920" tIns="60960" rIns="121920" bIns="6096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609585">
              <a:buClr>
                <a:srgbClr val="000000"/>
              </a:buClr>
            </a:pPr>
            <a:br>
              <a:rPr lang="en-US" sz="3733" b="0" dirty="0">
                <a:solidFill>
                  <a:srgbClr val="D1D5DB"/>
                </a:solidFill>
                <a:latin typeface="Palatino Linotype" panose="02040502050505030304" pitchFamily="18" charset="0"/>
                <a:sym typeface="Arial"/>
              </a:rPr>
            </a:br>
            <a:endParaRPr lang="en-US" sz="3733" dirty="0">
              <a:latin typeface="Palatino Linotype" panose="02040502050505030304" pitchFamily="18" charset="0"/>
              <a:sym typeface="Arial"/>
            </a:endParaRPr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F8218CC8-534A-808E-4582-729A8414193D}"/>
              </a:ext>
            </a:extLst>
          </p:cNvPr>
          <p:cNvSpPr/>
          <p:nvPr/>
        </p:nvSpPr>
        <p:spPr>
          <a:xfrm>
            <a:off x="6199398" y="1282179"/>
            <a:ext cx="993855" cy="516387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R</a:t>
            </a:r>
          </a:p>
        </p:txBody>
      </p:sp>
      <p:graphicFrame>
        <p:nvGraphicFramePr>
          <p:cNvPr id="60" name="Content Placeholder 3">
            <a:extLst>
              <a:ext uri="{FF2B5EF4-FFF2-40B4-BE49-F238E27FC236}">
                <a16:creationId xmlns:a16="http://schemas.microsoft.com/office/drawing/2014/main" id="{013934FE-006A-E4D5-BD31-B7F8FC0ACB08}"/>
              </a:ext>
            </a:extLst>
          </p:cNvPr>
          <p:cNvGraphicFramePr>
            <a:graphicFrameLocks/>
          </p:cNvGraphicFramePr>
          <p:nvPr/>
        </p:nvGraphicFramePr>
        <p:xfrm>
          <a:off x="999983" y="1872407"/>
          <a:ext cx="103012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0124">
                  <a:extLst>
                    <a:ext uri="{9D8B030D-6E8A-4147-A177-3AD203B41FA5}">
                      <a16:colId xmlns:a16="http://schemas.microsoft.com/office/drawing/2014/main" val="3079122226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4026259967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124505997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3714234008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3558397377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2516378852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1940129510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3903528263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1113254427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2898307198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r>
                        <a:rPr lang="en-US" sz="2500" dirty="0"/>
                        <a:t>3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2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7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9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5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4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6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8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503102018"/>
                  </a:ext>
                </a:extLst>
              </a:tr>
            </a:tbl>
          </a:graphicData>
        </a:graphic>
      </p:graphicFrame>
      <p:sp>
        <p:nvSpPr>
          <p:cNvPr id="61" name="Arrow: Up 60">
            <a:extLst>
              <a:ext uri="{FF2B5EF4-FFF2-40B4-BE49-F238E27FC236}">
                <a16:creationId xmlns:a16="http://schemas.microsoft.com/office/drawing/2014/main" id="{CE44BAE9-E2B9-16D4-0768-48EE500D385D}"/>
              </a:ext>
            </a:extLst>
          </p:cNvPr>
          <p:cNvSpPr/>
          <p:nvPr/>
        </p:nvSpPr>
        <p:spPr>
          <a:xfrm>
            <a:off x="999981" y="2429799"/>
            <a:ext cx="1132305" cy="1498736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600" kern="0" dirty="0">
                <a:solidFill>
                  <a:srgbClr val="072C4E"/>
                </a:solidFill>
                <a:latin typeface="Arial"/>
                <a:sym typeface="Arial"/>
              </a:rPr>
              <a:t>P</a:t>
            </a:r>
          </a:p>
          <a:p>
            <a:pPr algn="ctr" defTabSz="1219170">
              <a:buClr>
                <a:srgbClr val="000000"/>
              </a:buClr>
            </a:pPr>
            <a:r>
              <a:rPr lang="en-US" sz="1600" kern="0" dirty="0">
                <a:solidFill>
                  <a:srgbClr val="072C4E"/>
                </a:solidFill>
                <a:latin typeface="Arial"/>
                <a:sym typeface="Arial"/>
              </a:rPr>
              <a:t>I</a:t>
            </a:r>
          </a:p>
          <a:p>
            <a:pPr algn="ctr" defTabSz="1219170">
              <a:buClr>
                <a:srgbClr val="000000"/>
              </a:buClr>
            </a:pPr>
            <a:r>
              <a:rPr lang="en-US" sz="1600" kern="0" dirty="0">
                <a:solidFill>
                  <a:srgbClr val="072C4E"/>
                </a:solidFill>
                <a:latin typeface="Arial"/>
                <a:sym typeface="Arial"/>
              </a:rPr>
              <a:t>V</a:t>
            </a:r>
          </a:p>
          <a:p>
            <a:pPr algn="ctr" defTabSz="1219170">
              <a:buClr>
                <a:srgbClr val="000000"/>
              </a:buClr>
            </a:pPr>
            <a:r>
              <a:rPr lang="en-US" sz="1600" kern="0" dirty="0">
                <a:solidFill>
                  <a:srgbClr val="072C4E"/>
                </a:solidFill>
                <a:latin typeface="Arial"/>
                <a:sym typeface="Arial"/>
              </a:rPr>
              <a:t>O</a:t>
            </a:r>
          </a:p>
          <a:p>
            <a:pPr algn="ctr" defTabSz="1219170">
              <a:buClr>
                <a:srgbClr val="000000"/>
              </a:buClr>
            </a:pPr>
            <a:r>
              <a:rPr lang="en-US" sz="1600" kern="0" dirty="0">
                <a:solidFill>
                  <a:srgbClr val="072C4E"/>
                </a:solidFill>
                <a:latin typeface="Arial"/>
                <a:sym typeface="Arial"/>
              </a:rPr>
              <a:t>t</a:t>
            </a:r>
          </a:p>
        </p:txBody>
      </p:sp>
      <p:sp>
        <p:nvSpPr>
          <p:cNvPr id="62" name="Arrow: Up 61">
            <a:extLst>
              <a:ext uri="{FF2B5EF4-FFF2-40B4-BE49-F238E27FC236}">
                <a16:creationId xmlns:a16="http://schemas.microsoft.com/office/drawing/2014/main" id="{BAF755EB-73CC-0D90-2A8A-28F09C8099CD}"/>
              </a:ext>
            </a:extLst>
          </p:cNvPr>
          <p:cNvSpPr/>
          <p:nvPr/>
        </p:nvSpPr>
        <p:spPr>
          <a:xfrm>
            <a:off x="2923481" y="2366860"/>
            <a:ext cx="1132305" cy="926549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L</a:t>
            </a:r>
          </a:p>
        </p:txBody>
      </p:sp>
      <p:sp>
        <p:nvSpPr>
          <p:cNvPr id="387" name="TextBox 386">
            <a:extLst>
              <a:ext uri="{FF2B5EF4-FFF2-40B4-BE49-F238E27FC236}">
                <a16:creationId xmlns:a16="http://schemas.microsoft.com/office/drawing/2014/main" id="{B0C53E4B-733A-BFC9-21A7-6B0821ABC01F}"/>
              </a:ext>
            </a:extLst>
          </p:cNvPr>
          <p:cNvSpPr txBox="1"/>
          <p:nvPr/>
        </p:nvSpPr>
        <p:spPr>
          <a:xfrm>
            <a:off x="879115" y="589610"/>
            <a:ext cx="7208520" cy="748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4267" kern="0" dirty="0">
                <a:solidFill>
                  <a:srgbClr val="FFE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Move Towards Each Other:</a:t>
            </a:r>
            <a:endParaRPr lang="en-US" sz="4267" kern="0" dirty="0">
              <a:solidFill>
                <a:srgbClr val="FFE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388" name="Google Shape;452;p59">
            <a:extLst>
              <a:ext uri="{FF2B5EF4-FFF2-40B4-BE49-F238E27FC236}">
                <a16:creationId xmlns:a16="http://schemas.microsoft.com/office/drawing/2014/main" id="{0E93F4C5-7073-19D7-AA80-1B802624490D}"/>
              </a:ext>
            </a:extLst>
          </p:cNvPr>
          <p:cNvGrpSpPr/>
          <p:nvPr/>
        </p:nvGrpSpPr>
        <p:grpSpPr>
          <a:xfrm>
            <a:off x="5225993" y="2471945"/>
            <a:ext cx="6124025" cy="2805560"/>
            <a:chOff x="331763" y="414153"/>
            <a:chExt cx="6903246" cy="5019697"/>
          </a:xfrm>
        </p:grpSpPr>
        <p:sp>
          <p:nvSpPr>
            <p:cNvPr id="389" name="Google Shape;453;p59">
              <a:extLst>
                <a:ext uri="{FF2B5EF4-FFF2-40B4-BE49-F238E27FC236}">
                  <a16:creationId xmlns:a16="http://schemas.microsoft.com/office/drawing/2014/main" id="{CE6493C3-B5CC-AF9F-2D0E-55C7CC4D7825}"/>
                </a:ext>
              </a:extLst>
            </p:cNvPr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0" name="Google Shape;454;p59">
              <a:extLst>
                <a:ext uri="{FF2B5EF4-FFF2-40B4-BE49-F238E27FC236}">
                  <a16:creationId xmlns:a16="http://schemas.microsoft.com/office/drawing/2014/main" id="{33BF9C4C-959C-44F6-BC8C-D1A5E78BFBD7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1" name="Google Shape;455;p59">
              <a:extLst>
                <a:ext uri="{FF2B5EF4-FFF2-40B4-BE49-F238E27FC236}">
                  <a16:creationId xmlns:a16="http://schemas.microsoft.com/office/drawing/2014/main" id="{6A00875A-8320-491B-1B19-D8D24104397E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92" name="Google Shape;456;p59">
              <a:extLst>
                <a:ext uri="{FF2B5EF4-FFF2-40B4-BE49-F238E27FC236}">
                  <a16:creationId xmlns:a16="http://schemas.microsoft.com/office/drawing/2014/main" id="{3AAD97C3-119E-313F-EEFD-E2A505E5ABA5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94" name="TextBox 393">
            <a:extLst>
              <a:ext uri="{FF2B5EF4-FFF2-40B4-BE49-F238E27FC236}">
                <a16:creationId xmlns:a16="http://schemas.microsoft.com/office/drawing/2014/main" id="{46DA8F5A-63D4-4B1B-045B-255C8ACA5183}"/>
              </a:ext>
            </a:extLst>
          </p:cNvPr>
          <p:cNvSpPr txBox="1"/>
          <p:nvPr/>
        </p:nvSpPr>
        <p:spPr>
          <a:xfrm>
            <a:off x="5417200" y="2086930"/>
            <a:ext cx="5932819" cy="3375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219170">
              <a:buClr>
                <a:srgbClr val="000000"/>
              </a:buClr>
            </a:pPr>
            <a:endParaRPr lang="en-US" sz="2667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  <a:p>
            <a:pPr defTabSz="1219170">
              <a:buClr>
                <a:srgbClr val="000000"/>
              </a:buClr>
            </a:pPr>
            <a:r>
              <a:rPr lang="en-US" sz="2667" kern="0" dirty="0">
                <a:solidFill>
                  <a:srgbClr val="FFFFFF"/>
                </a:solidFill>
                <a:latin typeface="Palatino Linotype" panose="02040502050505030304" pitchFamily="18" charset="0"/>
                <a:cs typeface="Arial"/>
                <a:sym typeface="Arial"/>
              </a:rPr>
              <a:t>Note: this means that L pointer and R pointer have crossed each other which means that L is greater than </a:t>
            </a:r>
          </a:p>
          <a:p>
            <a:pPr defTabSz="1219170">
              <a:buClr>
                <a:srgbClr val="000000"/>
              </a:buClr>
            </a:pPr>
            <a:r>
              <a:rPr lang="en-US" sz="2667" kern="0" dirty="0">
                <a:solidFill>
                  <a:srgbClr val="FFFFFF"/>
                </a:solidFill>
                <a:latin typeface="Palatino Linotype" panose="02040502050505030304" pitchFamily="18" charset="0"/>
                <a:cs typeface="Arial"/>
                <a:sym typeface="Arial"/>
              </a:rPr>
              <a:t>or equal R. So R position  is</a:t>
            </a:r>
          </a:p>
          <a:p>
            <a:pPr defTabSz="1219170">
              <a:buClr>
                <a:srgbClr val="000000"/>
              </a:buClr>
            </a:pPr>
            <a:r>
              <a:rPr lang="en-US" sz="2667" kern="0" dirty="0">
                <a:solidFill>
                  <a:srgbClr val="FFFFFF"/>
                </a:solidFill>
                <a:latin typeface="Palatino Linotype" panose="02040502050505030304" pitchFamily="18" charset="0"/>
                <a:cs typeface="Arial"/>
                <a:sym typeface="Arial"/>
              </a:rPr>
              <a:t> swapped with pivot  position.</a:t>
            </a:r>
          </a:p>
          <a:p>
            <a:pPr defTabSz="1219170">
              <a:buClr>
                <a:srgbClr val="000000"/>
              </a:buClr>
            </a:pPr>
            <a:br>
              <a:rPr lang="en-US" sz="2667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</a:br>
            <a:endParaRPr lang="en-US" sz="2667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aphicFrame>
        <p:nvGraphicFramePr>
          <p:cNvPr id="396" name="Content Placeholder 3">
            <a:extLst>
              <a:ext uri="{FF2B5EF4-FFF2-40B4-BE49-F238E27FC236}">
                <a16:creationId xmlns:a16="http://schemas.microsoft.com/office/drawing/2014/main" id="{283A70D6-05FD-D5E0-2E41-D9AA9DA6D80E}"/>
              </a:ext>
            </a:extLst>
          </p:cNvPr>
          <p:cNvGraphicFramePr>
            <a:graphicFrameLocks/>
          </p:cNvGraphicFramePr>
          <p:nvPr/>
        </p:nvGraphicFramePr>
        <p:xfrm>
          <a:off x="1048777" y="5176723"/>
          <a:ext cx="1030124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0124">
                  <a:extLst>
                    <a:ext uri="{9D8B030D-6E8A-4147-A177-3AD203B41FA5}">
                      <a16:colId xmlns:a16="http://schemas.microsoft.com/office/drawing/2014/main" val="3079122226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4026259967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124505997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3714234008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3558397377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2516378852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1940129510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3903528263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1113254427"/>
                    </a:ext>
                  </a:extLst>
                </a:gridCol>
                <a:gridCol w="1030124">
                  <a:extLst>
                    <a:ext uri="{9D8B030D-6E8A-4147-A177-3AD203B41FA5}">
                      <a16:colId xmlns:a16="http://schemas.microsoft.com/office/drawing/2014/main" val="2898307198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r>
                        <a:rPr lang="en-US" sz="25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2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3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7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9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5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4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ar-EG" sz="2500" dirty="0"/>
                        <a:t>6</a:t>
                      </a:r>
                      <a:endParaRPr lang="en-US" sz="25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8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503102018"/>
                  </a:ext>
                </a:extLst>
              </a:tr>
            </a:tbl>
          </a:graphicData>
        </a:graphic>
      </p:graphicFrame>
      <p:sp>
        <p:nvSpPr>
          <p:cNvPr id="397" name="Arrow: Up 396">
            <a:extLst>
              <a:ext uri="{FF2B5EF4-FFF2-40B4-BE49-F238E27FC236}">
                <a16:creationId xmlns:a16="http://schemas.microsoft.com/office/drawing/2014/main" id="{4E319A9A-E529-7C58-19FB-721EA2861362}"/>
              </a:ext>
            </a:extLst>
          </p:cNvPr>
          <p:cNvSpPr/>
          <p:nvPr/>
        </p:nvSpPr>
        <p:spPr>
          <a:xfrm>
            <a:off x="5018298" y="5658579"/>
            <a:ext cx="1132305" cy="572879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b="1" kern="0" dirty="0">
                <a:solidFill>
                  <a:srgbClr val="072C4E"/>
                </a:solidFill>
                <a:latin typeface="Arial"/>
                <a:sym typeface="Arial"/>
              </a:rPr>
              <a:t>L</a:t>
            </a:r>
          </a:p>
        </p:txBody>
      </p:sp>
      <p:sp>
        <p:nvSpPr>
          <p:cNvPr id="401" name="Arrow: Down 400">
            <a:extLst>
              <a:ext uri="{FF2B5EF4-FFF2-40B4-BE49-F238E27FC236}">
                <a16:creationId xmlns:a16="http://schemas.microsoft.com/office/drawing/2014/main" id="{9155038A-1AB1-8515-A963-4C4693C0F4AD}"/>
              </a:ext>
            </a:extLst>
          </p:cNvPr>
          <p:cNvSpPr/>
          <p:nvPr/>
        </p:nvSpPr>
        <p:spPr>
          <a:xfrm>
            <a:off x="4183343" y="4272801"/>
            <a:ext cx="993855" cy="835115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Arial"/>
                <a:sym typeface="Arial"/>
              </a:rPr>
              <a:t>R</a:t>
            </a:r>
          </a:p>
        </p:txBody>
      </p:sp>
      <p:sp>
        <p:nvSpPr>
          <p:cNvPr id="402" name="Arrow: Up 401">
            <a:extLst>
              <a:ext uri="{FF2B5EF4-FFF2-40B4-BE49-F238E27FC236}">
                <a16:creationId xmlns:a16="http://schemas.microsoft.com/office/drawing/2014/main" id="{1FC4FAC6-4AE6-154B-ECF3-414287D653C8}"/>
              </a:ext>
            </a:extLst>
          </p:cNvPr>
          <p:cNvSpPr/>
          <p:nvPr/>
        </p:nvSpPr>
        <p:spPr>
          <a:xfrm>
            <a:off x="913062" y="5656086"/>
            <a:ext cx="1040085" cy="572879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072C4E"/>
                </a:solidFill>
                <a:latin typeface="Arial"/>
                <a:sym typeface="Arial"/>
              </a:rPr>
              <a:t>P</a:t>
            </a:r>
          </a:p>
          <a:p>
            <a:pPr algn="ctr" defTabSz="1219170">
              <a:buClr>
                <a:srgbClr val="000000"/>
              </a:buClr>
            </a:pPr>
            <a:endParaRPr lang="en-US" sz="2400" kern="0" dirty="0">
              <a:solidFill>
                <a:srgbClr val="072C4E"/>
              </a:solidFill>
              <a:latin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4.32099E-6 L 0.1783 -0.00925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06" y="-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1.35802E-6 L -0.17274 -0.00679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46" y="-3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9" grpId="1" animBg="1"/>
      <p:bldP spid="61" grpId="0" animBg="1"/>
      <p:bldP spid="62" grpId="0" animBg="1"/>
      <p:bldP spid="62" grpId="1" animBg="1"/>
      <p:bldP spid="397" grpId="0" animBg="1"/>
      <p:bldP spid="401" grpId="0" animBg="1"/>
      <p:bldP spid="40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5"/>
          <p:cNvSpPr/>
          <p:nvPr/>
        </p:nvSpPr>
        <p:spPr>
          <a:xfrm>
            <a:off x="1685867" y="3150100"/>
            <a:ext cx="9260000" cy="28172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09" name="Google Shape;409;p55"/>
          <p:cNvSpPr txBox="1">
            <a:spLocks noGrp="1"/>
          </p:cNvSpPr>
          <p:nvPr>
            <p:ph type="title" idx="2"/>
          </p:nvPr>
        </p:nvSpPr>
        <p:spPr>
          <a:xfrm>
            <a:off x="8696933" y="902367"/>
            <a:ext cx="2202800" cy="2015200"/>
          </a:xfrm>
          <a:prstGeom prst="rect">
            <a:avLst/>
          </a:prstGeom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04</a:t>
            </a:r>
            <a:endParaRPr dirty="0"/>
          </a:p>
        </p:txBody>
      </p:sp>
      <p:sp>
        <p:nvSpPr>
          <p:cNvPr id="410" name="Google Shape;410;p55"/>
          <p:cNvSpPr txBox="1">
            <a:spLocks noGrp="1"/>
          </p:cNvSpPr>
          <p:nvPr>
            <p:ph type="subTitle" idx="1"/>
          </p:nvPr>
        </p:nvSpPr>
        <p:spPr>
          <a:xfrm>
            <a:off x="3964967" y="4910400"/>
            <a:ext cx="6485200" cy="618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dirty="0"/>
              <a:t>Code representation for Hoare’s algorithm</a:t>
            </a:r>
            <a:endParaRPr lang="en-US" sz="2400" dirty="0">
              <a:solidFill>
                <a:srgbClr val="666666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C0CF10-C009-1711-B548-9CCEA5E81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533" y="3691467"/>
            <a:ext cx="9003200" cy="1218933"/>
          </a:xfrm>
        </p:spPr>
        <p:txBody>
          <a:bodyPr/>
          <a:lstStyle/>
          <a:p>
            <a:r>
              <a:rPr lang="en" sz="3200" dirty="0"/>
              <a:t> Coding wise for Hoare’s </a:t>
            </a:r>
            <a:r>
              <a:rPr lang="en-US" sz="3200" dirty="0"/>
              <a:t>partitioning </a:t>
            </a:r>
            <a:r>
              <a:rPr lang="en" sz="3200" dirty="0"/>
              <a:t> algorithm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38021058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2" name="Google Shape;452;p59"/>
          <p:cNvGrpSpPr/>
          <p:nvPr/>
        </p:nvGrpSpPr>
        <p:grpSpPr>
          <a:xfrm>
            <a:off x="4534293" y="518235"/>
            <a:ext cx="6966407" cy="6174796"/>
            <a:chOff x="331763" y="414153"/>
            <a:chExt cx="6903246" cy="5019697"/>
          </a:xfrm>
        </p:grpSpPr>
        <p:sp>
          <p:nvSpPr>
            <p:cNvPr id="453" name="Google Shape;453;p59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59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59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59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58" name="Google Shape;458;p59"/>
          <p:cNvSpPr txBox="1">
            <a:spLocks noGrp="1"/>
          </p:cNvSpPr>
          <p:nvPr>
            <p:ph type="title"/>
          </p:nvPr>
        </p:nvSpPr>
        <p:spPr>
          <a:xfrm>
            <a:off x="691300" y="2072400"/>
            <a:ext cx="4033781" cy="2675136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algn="ctr"/>
            <a:r>
              <a:rPr lang="en-US" sz="4267" dirty="0">
                <a:solidFill>
                  <a:srgbClr val="FFE000"/>
                </a:solidFill>
                <a:latin typeface="Palatino Linotype" panose="02040502050505030304" pitchFamily="18" charset="0"/>
              </a:rPr>
              <a:t>Pseudocode implementing Hoare </a:t>
            </a:r>
            <a:r>
              <a:rPr lang="en-US" sz="4267">
                <a:solidFill>
                  <a:srgbClr val="FFE000"/>
                </a:solidFill>
                <a:latin typeface="Palatino Linotype" panose="02040502050505030304" pitchFamily="18" charset="0"/>
              </a:rPr>
              <a:t>partioning</a:t>
            </a:r>
            <a:r>
              <a:rPr lang="en-US" sz="4267" dirty="0">
                <a:solidFill>
                  <a:srgbClr val="FFE000"/>
                </a:solidFill>
                <a:latin typeface="Palatino Linotype" panose="02040502050505030304" pitchFamily="18" charset="0"/>
              </a:rPr>
              <a:t> algorithm</a:t>
            </a:r>
          </a:p>
        </p:txBody>
      </p:sp>
      <p:cxnSp>
        <p:nvCxnSpPr>
          <p:cNvPr id="460" name="Google Shape;460;p59"/>
          <p:cNvCxnSpPr/>
          <p:nvPr/>
        </p:nvCxnSpPr>
        <p:spPr>
          <a:xfrm flipH="1">
            <a:off x="795233" y="5198733"/>
            <a:ext cx="2755600" cy="569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F2F66AA-B53A-9B76-BE10-1B2A24CC9C10}"/>
              </a:ext>
            </a:extLst>
          </p:cNvPr>
          <p:cNvSpPr txBox="1"/>
          <p:nvPr/>
        </p:nvSpPr>
        <p:spPr>
          <a:xfrm>
            <a:off x="4751802" y="732312"/>
            <a:ext cx="699399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ALGORITHM </a:t>
            </a:r>
            <a:r>
              <a:rPr lang="en-US" dirty="0" err="1"/>
              <a:t>HoarePartition</a:t>
            </a:r>
            <a:r>
              <a:rPr lang="en-US" dirty="0"/>
              <a:t>(A[</a:t>
            </a:r>
            <a:r>
              <a:rPr lang="en-US" dirty="0" err="1"/>
              <a:t>l..r</a:t>
            </a:r>
            <a:r>
              <a:rPr lang="en-US" dirty="0"/>
              <a:t>])</a:t>
            </a:r>
          </a:p>
          <a:p>
            <a:r>
              <a:rPr lang="en-US" dirty="0"/>
              <a:t>//Partitions a subarray by Hoare’s algorithm, </a:t>
            </a:r>
          </a:p>
          <a:p>
            <a:r>
              <a:rPr lang="en-US" dirty="0"/>
              <a:t>// using the first element as a pivot</a:t>
            </a:r>
          </a:p>
          <a:p>
            <a:r>
              <a:rPr lang="en-US" dirty="0"/>
              <a:t>//Input: Subarray of array A[0..n − 1], defined by its left and right</a:t>
            </a:r>
          </a:p>
          <a:p>
            <a:r>
              <a:rPr lang="en-US" dirty="0"/>
              <a:t>// indices l and r (l &lt; r)</a:t>
            </a:r>
          </a:p>
          <a:p>
            <a:r>
              <a:rPr lang="en-US" dirty="0"/>
              <a:t>//Output: Partition of A[</a:t>
            </a:r>
            <a:r>
              <a:rPr lang="en-US" dirty="0" err="1"/>
              <a:t>l..r</a:t>
            </a:r>
            <a:r>
              <a:rPr lang="en-US" dirty="0"/>
              <a:t>], with the split position returned as</a:t>
            </a:r>
          </a:p>
          <a:p>
            <a:r>
              <a:rPr lang="en-US" dirty="0"/>
              <a:t>// this function’s value</a:t>
            </a:r>
          </a:p>
          <a:p>
            <a:r>
              <a:rPr lang="en-US" dirty="0"/>
              <a:t>p ← A[l]</a:t>
            </a:r>
          </a:p>
          <a:p>
            <a:r>
              <a:rPr lang="en-US" dirty="0" err="1"/>
              <a:t>i</a:t>
            </a:r>
            <a:r>
              <a:rPr lang="en-US" dirty="0"/>
              <a:t> ← l; j ← r + 1</a:t>
            </a:r>
          </a:p>
          <a:p>
            <a:r>
              <a:rPr lang="en-US" dirty="0"/>
              <a:t>repeat</a:t>
            </a:r>
          </a:p>
          <a:p>
            <a:r>
              <a:rPr lang="en-US" dirty="0"/>
              <a:t>      repeat </a:t>
            </a:r>
            <a:r>
              <a:rPr lang="en-US" dirty="0" err="1"/>
              <a:t>i</a:t>
            </a:r>
            <a:r>
              <a:rPr lang="en-US" dirty="0"/>
              <a:t> ← </a:t>
            </a:r>
            <a:r>
              <a:rPr lang="en-US" dirty="0" err="1"/>
              <a:t>i</a:t>
            </a:r>
            <a:r>
              <a:rPr lang="en-US" dirty="0"/>
              <a:t> + 1 until A[</a:t>
            </a:r>
            <a:r>
              <a:rPr lang="en-US" dirty="0" err="1"/>
              <a:t>i</a:t>
            </a:r>
            <a:r>
              <a:rPr lang="en-US" dirty="0"/>
              <a:t>] ≥ p</a:t>
            </a:r>
          </a:p>
          <a:p>
            <a:r>
              <a:rPr lang="en-US" dirty="0"/>
              <a:t>      repeat j ← j − 1 until A[j ] ≤ p</a:t>
            </a:r>
          </a:p>
          <a:p>
            <a:r>
              <a:rPr lang="en-US" dirty="0"/>
              <a:t>      swap(A[</a:t>
            </a:r>
            <a:r>
              <a:rPr lang="en-US" dirty="0" err="1"/>
              <a:t>i</a:t>
            </a:r>
            <a:r>
              <a:rPr lang="en-US" dirty="0"/>
              <a:t>], A[j ])</a:t>
            </a:r>
          </a:p>
          <a:p>
            <a:r>
              <a:rPr lang="en-US" dirty="0"/>
              <a:t>until </a:t>
            </a:r>
            <a:r>
              <a:rPr lang="en-US" dirty="0" err="1"/>
              <a:t>i</a:t>
            </a:r>
            <a:r>
              <a:rPr lang="en-US" dirty="0"/>
              <a:t> ≥ j</a:t>
            </a:r>
          </a:p>
          <a:p>
            <a:r>
              <a:rPr lang="en-US" dirty="0"/>
              <a:t>swap(A[</a:t>
            </a:r>
            <a:r>
              <a:rPr lang="en-US" dirty="0" err="1"/>
              <a:t>i</a:t>
            </a:r>
            <a:r>
              <a:rPr lang="en-US" dirty="0"/>
              <a:t>], A[j ]) //undo last swap when </a:t>
            </a:r>
            <a:r>
              <a:rPr lang="en-US" dirty="0" err="1"/>
              <a:t>i</a:t>
            </a:r>
            <a:r>
              <a:rPr lang="en-US" dirty="0"/>
              <a:t> ≥ j</a:t>
            </a:r>
          </a:p>
          <a:p>
            <a:r>
              <a:rPr lang="en-US" dirty="0"/>
              <a:t>swap(A[l], A[j ])</a:t>
            </a:r>
          </a:p>
          <a:p>
            <a:r>
              <a:rPr lang="en-US" dirty="0"/>
              <a:t>return j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8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2" name="Google Shape;452;p59"/>
          <p:cNvGrpSpPr/>
          <p:nvPr/>
        </p:nvGrpSpPr>
        <p:grpSpPr>
          <a:xfrm>
            <a:off x="5520267" y="518235"/>
            <a:ext cx="6231467" cy="5772163"/>
            <a:chOff x="331763" y="414153"/>
            <a:chExt cx="6903246" cy="5019697"/>
          </a:xfrm>
        </p:grpSpPr>
        <p:sp>
          <p:nvSpPr>
            <p:cNvPr id="453" name="Google Shape;453;p59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59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59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59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58" name="Google Shape;458;p59"/>
          <p:cNvSpPr txBox="1">
            <a:spLocks noGrp="1"/>
          </p:cNvSpPr>
          <p:nvPr>
            <p:ph type="title"/>
          </p:nvPr>
        </p:nvSpPr>
        <p:spPr>
          <a:xfrm>
            <a:off x="877583" y="2091432"/>
            <a:ext cx="4852299" cy="2675136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algn="ctr"/>
            <a:r>
              <a:rPr lang="en-US" sz="4267" dirty="0">
                <a:solidFill>
                  <a:srgbClr val="FFE000"/>
                </a:solidFill>
                <a:latin typeface="Palatino Linotype" panose="02040502050505030304" pitchFamily="18" charset="0"/>
              </a:rPr>
              <a:t>Python code implementing Hoare </a:t>
            </a:r>
            <a:r>
              <a:rPr lang="en-US" sz="4267" dirty="0" err="1">
                <a:solidFill>
                  <a:srgbClr val="FFE000"/>
                </a:solidFill>
                <a:latin typeface="Palatino Linotype" panose="02040502050505030304" pitchFamily="18" charset="0"/>
              </a:rPr>
              <a:t>partioning</a:t>
            </a:r>
            <a:r>
              <a:rPr lang="en-US" sz="4267" dirty="0">
                <a:solidFill>
                  <a:srgbClr val="FFE000"/>
                </a:solidFill>
                <a:latin typeface="Palatino Linotype" panose="02040502050505030304" pitchFamily="18" charset="0"/>
              </a:rPr>
              <a:t> algorithm</a:t>
            </a:r>
          </a:p>
        </p:txBody>
      </p:sp>
      <p:cxnSp>
        <p:nvCxnSpPr>
          <p:cNvPr id="460" name="Google Shape;460;p59"/>
          <p:cNvCxnSpPr/>
          <p:nvPr/>
        </p:nvCxnSpPr>
        <p:spPr>
          <a:xfrm flipH="1">
            <a:off x="795233" y="5198733"/>
            <a:ext cx="2755600" cy="569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61" name="Google Shape;461;p59"/>
          <p:cNvCxnSpPr/>
          <p:nvPr/>
        </p:nvCxnSpPr>
        <p:spPr>
          <a:xfrm rot="5400000" flipH="1">
            <a:off x="4072733" y="1186233"/>
            <a:ext cx="1868400" cy="5324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38B5902-6513-CD00-9A18-5FEDD8BDA1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14"/>
          <a:stretch/>
        </p:blipFill>
        <p:spPr>
          <a:xfrm>
            <a:off x="5625167" y="641685"/>
            <a:ext cx="5922581" cy="483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49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5"/>
          <p:cNvSpPr/>
          <p:nvPr/>
        </p:nvSpPr>
        <p:spPr>
          <a:xfrm>
            <a:off x="1685867" y="3150100"/>
            <a:ext cx="9260000" cy="28172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09" name="Google Shape;409;p55"/>
          <p:cNvSpPr txBox="1">
            <a:spLocks noGrp="1"/>
          </p:cNvSpPr>
          <p:nvPr>
            <p:ph type="title" idx="2"/>
          </p:nvPr>
        </p:nvSpPr>
        <p:spPr>
          <a:xfrm>
            <a:off x="8696933" y="902367"/>
            <a:ext cx="2202800" cy="2015200"/>
          </a:xfrm>
          <a:prstGeom prst="rect">
            <a:avLst/>
          </a:prstGeom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05</a:t>
            </a:r>
            <a:endParaRPr dirty="0"/>
          </a:p>
        </p:txBody>
      </p:sp>
      <p:sp>
        <p:nvSpPr>
          <p:cNvPr id="410" name="Google Shape;410;p55"/>
          <p:cNvSpPr txBox="1">
            <a:spLocks noGrp="1"/>
          </p:cNvSpPr>
          <p:nvPr>
            <p:ph type="subTitle" idx="1"/>
          </p:nvPr>
        </p:nvSpPr>
        <p:spPr>
          <a:xfrm>
            <a:off x="3964967" y="4910400"/>
            <a:ext cx="6485200" cy="618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dirty="0"/>
              <a:t> Hoare’s algorithm</a:t>
            </a:r>
            <a:endParaRPr lang="en-US" sz="2400" dirty="0">
              <a:solidFill>
                <a:srgbClr val="666666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C0CF10-C009-1711-B548-9CCEA5E81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533" y="3691467"/>
            <a:ext cx="9003200" cy="1218933"/>
          </a:xfrm>
        </p:spPr>
        <p:txBody>
          <a:bodyPr/>
          <a:lstStyle/>
          <a:p>
            <a:r>
              <a:rPr lang="en" sz="3200" dirty="0"/>
              <a:t> Code explanation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99560587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1"/>
          <p:cNvSpPr txBox="1">
            <a:spLocks noGrp="1"/>
          </p:cNvSpPr>
          <p:nvPr>
            <p:ph type="title"/>
          </p:nvPr>
        </p:nvSpPr>
        <p:spPr>
          <a:xfrm>
            <a:off x="960000" y="364713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Table of </a:t>
            </a:r>
            <a:r>
              <a:rPr lang="en" dirty="0">
                <a:solidFill>
                  <a:schemeClr val="dk2"/>
                </a:solidFill>
              </a:rPr>
              <a:t>contents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54" name="Google Shape;254;p41"/>
          <p:cNvSpPr txBox="1">
            <a:spLocks noGrp="1"/>
          </p:cNvSpPr>
          <p:nvPr>
            <p:ph type="subTitle" idx="3"/>
          </p:nvPr>
        </p:nvSpPr>
        <p:spPr>
          <a:xfrm>
            <a:off x="960000" y="5256500"/>
            <a:ext cx="3074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C</a:t>
            </a:r>
            <a:r>
              <a:rPr lang="en" dirty="0"/>
              <a:t>ode representation for Hoare’s algorithm</a:t>
            </a:r>
            <a:endParaRPr sz="2133" dirty="0">
              <a:solidFill>
                <a:srgbClr val="666666"/>
              </a:solidFill>
            </a:endParaRPr>
          </a:p>
        </p:txBody>
      </p:sp>
      <p:sp>
        <p:nvSpPr>
          <p:cNvPr id="255" name="Google Shape;255;p41"/>
          <p:cNvSpPr txBox="1">
            <a:spLocks noGrp="1"/>
          </p:cNvSpPr>
          <p:nvPr>
            <p:ph type="subTitle" idx="1"/>
          </p:nvPr>
        </p:nvSpPr>
        <p:spPr>
          <a:xfrm>
            <a:off x="960000" y="2945591"/>
            <a:ext cx="3074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W</a:t>
            </a:r>
            <a:r>
              <a:rPr lang="en" dirty="0"/>
              <a:t>hat is decrease and conquer?</a:t>
            </a:r>
            <a:endParaRPr dirty="0"/>
          </a:p>
        </p:txBody>
      </p:sp>
      <p:sp>
        <p:nvSpPr>
          <p:cNvPr id="256" name="Google Shape;256;p41"/>
          <p:cNvSpPr txBox="1">
            <a:spLocks noGrp="1"/>
          </p:cNvSpPr>
          <p:nvPr>
            <p:ph type="subTitle" idx="2"/>
          </p:nvPr>
        </p:nvSpPr>
        <p:spPr>
          <a:xfrm>
            <a:off x="4559028" y="2945591"/>
            <a:ext cx="3074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W</a:t>
            </a:r>
            <a:r>
              <a:rPr lang="en" dirty="0"/>
              <a:t>hy we use partitioning ?</a:t>
            </a:r>
            <a:endParaRPr dirty="0"/>
          </a:p>
        </p:txBody>
      </p:sp>
      <p:sp>
        <p:nvSpPr>
          <p:cNvPr id="257" name="Google Shape;257;p41"/>
          <p:cNvSpPr txBox="1">
            <a:spLocks noGrp="1"/>
          </p:cNvSpPr>
          <p:nvPr>
            <p:ph type="subTitle" idx="4"/>
          </p:nvPr>
        </p:nvSpPr>
        <p:spPr>
          <a:xfrm>
            <a:off x="4559000" y="5236143"/>
            <a:ext cx="3074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E</a:t>
            </a:r>
            <a:r>
              <a:rPr lang="en" dirty="0"/>
              <a:t>xplanation of code representation of hoare’s algorithm</a:t>
            </a:r>
            <a:endParaRPr dirty="0"/>
          </a:p>
        </p:txBody>
      </p:sp>
      <p:sp>
        <p:nvSpPr>
          <p:cNvPr id="258" name="Google Shape;258;p41"/>
          <p:cNvSpPr txBox="1">
            <a:spLocks noGrp="1"/>
          </p:cNvSpPr>
          <p:nvPr>
            <p:ph type="subTitle" idx="5"/>
          </p:nvPr>
        </p:nvSpPr>
        <p:spPr>
          <a:xfrm>
            <a:off x="8158065" y="2945591"/>
            <a:ext cx="3074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dirty="0"/>
              <a:t>How is Hoare </a:t>
            </a:r>
            <a:r>
              <a:rPr lang="en-US" dirty="0"/>
              <a:t>partitioning </a:t>
            </a:r>
            <a:r>
              <a:rPr lang="en" dirty="0"/>
              <a:t>  done?</a:t>
            </a:r>
            <a:endParaRPr dirty="0"/>
          </a:p>
        </p:txBody>
      </p:sp>
      <p:sp>
        <p:nvSpPr>
          <p:cNvPr id="259" name="Google Shape;259;p41"/>
          <p:cNvSpPr txBox="1">
            <a:spLocks noGrp="1"/>
          </p:cNvSpPr>
          <p:nvPr>
            <p:ph type="subTitle" idx="6"/>
          </p:nvPr>
        </p:nvSpPr>
        <p:spPr>
          <a:xfrm>
            <a:off x="8149273" y="5305503"/>
            <a:ext cx="3074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Analysis of code representation of </a:t>
            </a:r>
            <a:r>
              <a:rPr lang="en-US" dirty="0" err="1"/>
              <a:t>hoare’s</a:t>
            </a:r>
            <a:r>
              <a:rPr lang="en-US" dirty="0"/>
              <a:t> algorithm</a:t>
            </a:r>
          </a:p>
        </p:txBody>
      </p:sp>
      <p:sp>
        <p:nvSpPr>
          <p:cNvPr id="260" name="Google Shape;260;p41"/>
          <p:cNvSpPr txBox="1">
            <a:spLocks noGrp="1"/>
          </p:cNvSpPr>
          <p:nvPr>
            <p:ph type="title" idx="7"/>
          </p:nvPr>
        </p:nvSpPr>
        <p:spPr>
          <a:xfrm>
            <a:off x="2007200" y="1055828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sp>
        <p:nvSpPr>
          <p:cNvPr id="261" name="Google Shape;261;p41"/>
          <p:cNvSpPr txBox="1">
            <a:spLocks noGrp="1"/>
          </p:cNvSpPr>
          <p:nvPr>
            <p:ph type="title" idx="8"/>
          </p:nvPr>
        </p:nvSpPr>
        <p:spPr>
          <a:xfrm>
            <a:off x="2007135" y="3917571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04</a:t>
            </a:r>
            <a:endParaRPr/>
          </a:p>
        </p:txBody>
      </p:sp>
      <p:sp>
        <p:nvSpPr>
          <p:cNvPr id="262" name="Google Shape;262;p41"/>
          <p:cNvSpPr txBox="1">
            <a:spLocks noGrp="1"/>
          </p:cNvSpPr>
          <p:nvPr>
            <p:ph type="title" idx="9"/>
          </p:nvPr>
        </p:nvSpPr>
        <p:spPr>
          <a:xfrm>
            <a:off x="5606200" y="1055828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02</a:t>
            </a:r>
            <a:endParaRPr/>
          </a:p>
        </p:txBody>
      </p:sp>
      <p:sp>
        <p:nvSpPr>
          <p:cNvPr id="263" name="Google Shape;263;p41"/>
          <p:cNvSpPr txBox="1">
            <a:spLocks noGrp="1"/>
          </p:cNvSpPr>
          <p:nvPr>
            <p:ph type="title" idx="13"/>
          </p:nvPr>
        </p:nvSpPr>
        <p:spPr>
          <a:xfrm>
            <a:off x="5673865" y="3730156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05</a:t>
            </a:r>
            <a:endParaRPr/>
          </a:p>
        </p:txBody>
      </p:sp>
      <p:sp>
        <p:nvSpPr>
          <p:cNvPr id="264" name="Google Shape;264;p41"/>
          <p:cNvSpPr txBox="1">
            <a:spLocks noGrp="1"/>
          </p:cNvSpPr>
          <p:nvPr>
            <p:ph type="title" idx="14"/>
          </p:nvPr>
        </p:nvSpPr>
        <p:spPr>
          <a:xfrm>
            <a:off x="9222784" y="1013346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sp>
        <p:nvSpPr>
          <p:cNvPr id="265" name="Google Shape;265;p41"/>
          <p:cNvSpPr txBox="1">
            <a:spLocks noGrp="1"/>
          </p:cNvSpPr>
          <p:nvPr>
            <p:ph type="title" idx="15"/>
          </p:nvPr>
        </p:nvSpPr>
        <p:spPr>
          <a:xfrm>
            <a:off x="9222784" y="3898781"/>
            <a:ext cx="9796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06</a:t>
            </a:r>
            <a:endParaRPr dirty="0"/>
          </a:p>
        </p:txBody>
      </p:sp>
      <p:sp>
        <p:nvSpPr>
          <p:cNvPr id="266" name="Google Shape;266;p41"/>
          <p:cNvSpPr txBox="1">
            <a:spLocks noGrp="1"/>
          </p:cNvSpPr>
          <p:nvPr>
            <p:ph type="subTitle" idx="16"/>
          </p:nvPr>
        </p:nvSpPr>
        <p:spPr>
          <a:xfrm>
            <a:off x="960000" y="2503083"/>
            <a:ext cx="3074000" cy="64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Decrease and conquer</a:t>
            </a:r>
            <a:endParaRPr dirty="0"/>
          </a:p>
        </p:txBody>
      </p:sp>
      <p:sp>
        <p:nvSpPr>
          <p:cNvPr id="267" name="Google Shape;267;p41"/>
          <p:cNvSpPr txBox="1">
            <a:spLocks noGrp="1"/>
          </p:cNvSpPr>
          <p:nvPr>
            <p:ph type="subTitle" idx="17"/>
          </p:nvPr>
        </p:nvSpPr>
        <p:spPr>
          <a:xfrm>
            <a:off x="4559028" y="2342900"/>
            <a:ext cx="3074000" cy="64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US" dirty="0"/>
              <a:t>P</a:t>
            </a:r>
            <a:r>
              <a:rPr lang="en" dirty="0"/>
              <a:t>artitioning algorithms</a:t>
            </a:r>
            <a:endParaRPr dirty="0"/>
          </a:p>
        </p:txBody>
      </p:sp>
      <p:sp>
        <p:nvSpPr>
          <p:cNvPr id="268" name="Google Shape;268;p41"/>
          <p:cNvSpPr txBox="1">
            <a:spLocks noGrp="1"/>
          </p:cNvSpPr>
          <p:nvPr>
            <p:ph type="subTitle" idx="18"/>
          </p:nvPr>
        </p:nvSpPr>
        <p:spPr>
          <a:xfrm>
            <a:off x="8158065" y="2503083"/>
            <a:ext cx="3074000" cy="64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Hoare partitioning algorithm</a:t>
            </a:r>
            <a:endParaRPr dirty="0"/>
          </a:p>
        </p:txBody>
      </p:sp>
      <p:sp>
        <p:nvSpPr>
          <p:cNvPr id="269" name="Google Shape;269;p41"/>
          <p:cNvSpPr txBox="1">
            <a:spLocks noGrp="1"/>
          </p:cNvSpPr>
          <p:nvPr>
            <p:ph type="subTitle" idx="19"/>
          </p:nvPr>
        </p:nvSpPr>
        <p:spPr>
          <a:xfrm>
            <a:off x="960000" y="4813300"/>
            <a:ext cx="3074000" cy="64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Coding wise</a:t>
            </a:r>
            <a:endParaRPr dirty="0"/>
          </a:p>
        </p:txBody>
      </p:sp>
      <p:sp>
        <p:nvSpPr>
          <p:cNvPr id="270" name="Google Shape;270;p41"/>
          <p:cNvSpPr txBox="1">
            <a:spLocks noGrp="1"/>
          </p:cNvSpPr>
          <p:nvPr>
            <p:ph type="subTitle" idx="20"/>
          </p:nvPr>
        </p:nvSpPr>
        <p:spPr>
          <a:xfrm>
            <a:off x="4567792" y="4944723"/>
            <a:ext cx="3074000" cy="64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Code explanation</a:t>
            </a:r>
            <a:endParaRPr dirty="0"/>
          </a:p>
        </p:txBody>
      </p:sp>
      <p:sp>
        <p:nvSpPr>
          <p:cNvPr id="271" name="Google Shape;271;p41"/>
          <p:cNvSpPr txBox="1">
            <a:spLocks noGrp="1"/>
          </p:cNvSpPr>
          <p:nvPr>
            <p:ph type="subTitle" idx="21"/>
          </p:nvPr>
        </p:nvSpPr>
        <p:spPr>
          <a:xfrm>
            <a:off x="8175584" y="4912943"/>
            <a:ext cx="3074000" cy="64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Code analysis</a:t>
            </a:r>
            <a:endParaRPr dirty="0"/>
          </a:p>
        </p:txBody>
      </p:sp>
      <p:cxnSp>
        <p:nvCxnSpPr>
          <p:cNvPr id="272" name="Google Shape;272;p41"/>
          <p:cNvCxnSpPr/>
          <p:nvPr/>
        </p:nvCxnSpPr>
        <p:spPr>
          <a:xfrm rot="5400000" flipH="1">
            <a:off x="-67425" y="-897596"/>
            <a:ext cx="1050000" cy="4528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4" grpId="0" build="p"/>
      <p:bldP spid="255" grpId="0" build="p"/>
      <p:bldP spid="256" grpId="0" build="p"/>
      <p:bldP spid="257" grpId="0" build="p"/>
      <p:bldP spid="258" grpId="0" build="p"/>
      <p:bldP spid="259" grpId="0" build="p"/>
      <p:bldP spid="260" grpId="0" animBg="1"/>
      <p:bldP spid="261" grpId="0" animBg="1"/>
      <p:bldP spid="262" grpId="0" animBg="1"/>
      <p:bldP spid="263" grpId="0" animBg="1"/>
      <p:bldP spid="264" grpId="0" animBg="1"/>
      <p:bldP spid="265" grpId="0" animBg="1"/>
      <p:bldP spid="266" grpId="0" build="p"/>
      <p:bldP spid="267" grpId="0" build="p"/>
      <p:bldP spid="268" grpId="0" build="p"/>
      <p:bldP spid="269" grpId="0" build="p"/>
      <p:bldP spid="270" grpId="0" build="p"/>
      <p:bldP spid="271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6" name="Google Shape;466;p60"/>
          <p:cNvGrpSpPr/>
          <p:nvPr/>
        </p:nvGrpSpPr>
        <p:grpSpPr>
          <a:xfrm>
            <a:off x="945395" y="838965"/>
            <a:ext cx="3539240" cy="4896383"/>
            <a:chOff x="1651390" y="790900"/>
            <a:chExt cx="2510262" cy="3417671"/>
          </a:xfrm>
        </p:grpSpPr>
        <p:sp>
          <p:nvSpPr>
            <p:cNvPr id="467" name="Google Shape;467;p60"/>
            <p:cNvSpPr/>
            <p:nvPr/>
          </p:nvSpPr>
          <p:spPr>
            <a:xfrm>
              <a:off x="1651390" y="790900"/>
              <a:ext cx="2510262" cy="3417671"/>
            </a:xfrm>
            <a:custGeom>
              <a:avLst/>
              <a:gdLst/>
              <a:ahLst/>
              <a:cxnLst/>
              <a:rect l="l" t="t" r="r" b="b"/>
              <a:pathLst>
                <a:path w="143096" h="190426" extrusionOk="0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60"/>
            <p:cNvSpPr/>
            <p:nvPr/>
          </p:nvSpPr>
          <p:spPr>
            <a:xfrm>
              <a:off x="1735300" y="886765"/>
              <a:ext cx="2350730" cy="3115776"/>
            </a:xfrm>
            <a:custGeom>
              <a:avLst/>
              <a:gdLst/>
              <a:ahLst/>
              <a:cxnLst/>
              <a:rect l="l" t="t" r="r" b="b"/>
              <a:pathLst>
                <a:path w="134002" h="173605" extrusionOk="0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71" name="Google Shape;471;p60"/>
          <p:cNvSpPr txBox="1">
            <a:spLocks noGrp="1"/>
          </p:cNvSpPr>
          <p:nvPr>
            <p:ph type="subTitle" idx="1"/>
          </p:nvPr>
        </p:nvSpPr>
        <p:spPr>
          <a:xfrm>
            <a:off x="4378015" y="491206"/>
            <a:ext cx="7340611" cy="387565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80990" indent="-380990" algn="l">
              <a:buFont typeface="Arial" panose="020B0604020202020204" pitchFamily="34" charset="0"/>
              <a:buChar char="•"/>
            </a:pPr>
            <a:r>
              <a:rPr lang="en-US" sz="2133" dirty="0"/>
              <a:t>pivot = </a:t>
            </a:r>
            <a:r>
              <a:rPr lang="en-US" sz="2133" dirty="0" err="1"/>
              <a:t>arr</a:t>
            </a:r>
            <a:r>
              <a:rPr lang="en-US" sz="2133" dirty="0"/>
              <a:t>[low]: Selects the pivot element from the array. In Hoare's partitioning, the pivot is chosen as the first element of the subarray.</a:t>
            </a:r>
          </a:p>
          <a:p>
            <a:pPr marL="0" indent="0" algn="l"/>
            <a:endParaRPr lang="en-US" sz="2133" dirty="0"/>
          </a:p>
          <a:p>
            <a:pPr marL="380990" indent="-380990" algn="l">
              <a:buFont typeface="Arial" panose="020B0604020202020204" pitchFamily="34" charset="0"/>
              <a:buChar char="•"/>
            </a:pPr>
            <a:r>
              <a:rPr lang="en-US" sz="2133" dirty="0" err="1"/>
              <a:t>i</a:t>
            </a:r>
            <a:r>
              <a:rPr lang="en-US" sz="2133" dirty="0"/>
              <a:t>, j = low, high + 1: Initializes two pointers, </a:t>
            </a:r>
            <a:r>
              <a:rPr lang="en-US" sz="2133" dirty="0" err="1"/>
              <a:t>i</a:t>
            </a:r>
            <a:r>
              <a:rPr lang="en-US" sz="2133" dirty="0"/>
              <a:t> and j, where </a:t>
            </a:r>
            <a:r>
              <a:rPr lang="en-US" sz="2133" dirty="0" err="1"/>
              <a:t>i</a:t>
            </a:r>
            <a:r>
              <a:rPr lang="en-US" sz="2133" dirty="0"/>
              <a:t> moves from left to right and j moves from right to left.</a:t>
            </a:r>
          </a:p>
          <a:p>
            <a:pPr marL="0" indent="0" algn="l"/>
            <a:endParaRPr lang="en-US" sz="2133" dirty="0"/>
          </a:p>
          <a:p>
            <a:pPr marL="0" indent="0" algn="l"/>
            <a:endParaRPr lang="en-US" sz="2133" dirty="0"/>
          </a:p>
          <a:p>
            <a:pPr marL="380990" indent="-380990" algn="l">
              <a:buFont typeface="Arial" panose="020B0604020202020204" pitchFamily="34" charset="0"/>
              <a:buChar char="•"/>
            </a:pPr>
            <a:r>
              <a:rPr lang="en-US" sz="2133" dirty="0"/>
              <a:t>while True:: Initiates an infinite loop to continue the partitioning process until the pointers </a:t>
            </a:r>
            <a:r>
              <a:rPr lang="en-US" sz="2133" dirty="0" err="1"/>
              <a:t>i</a:t>
            </a:r>
            <a:r>
              <a:rPr lang="en-US" sz="2133" dirty="0"/>
              <a:t> and j meet.</a:t>
            </a:r>
          </a:p>
          <a:p>
            <a:pPr marL="0" indent="0" algn="l"/>
            <a:endParaRPr lang="en-US" sz="2133" dirty="0"/>
          </a:p>
          <a:p>
            <a:pPr marL="380990" indent="-380990" algn="l">
              <a:buFont typeface="Arial" panose="020B0604020202020204" pitchFamily="34" charset="0"/>
              <a:buChar char="•"/>
            </a:pPr>
            <a:r>
              <a:rPr lang="en-US" sz="2133" dirty="0" err="1"/>
              <a:t>i</a:t>
            </a:r>
            <a:r>
              <a:rPr lang="en-US" sz="2133" dirty="0"/>
              <a:t> += 1 and while </a:t>
            </a:r>
            <a:r>
              <a:rPr lang="en-US" sz="2133" dirty="0" err="1"/>
              <a:t>arr</a:t>
            </a:r>
            <a:r>
              <a:rPr lang="en-US" sz="2133" dirty="0"/>
              <a:t>[</a:t>
            </a:r>
            <a:r>
              <a:rPr lang="en-US" sz="2133" dirty="0" err="1"/>
              <a:t>i</a:t>
            </a:r>
            <a:r>
              <a:rPr lang="en-US" sz="2133" dirty="0"/>
              <a:t>] &lt; pivot: </a:t>
            </a:r>
            <a:r>
              <a:rPr lang="en-US" sz="2133" dirty="0" err="1"/>
              <a:t>i</a:t>
            </a:r>
            <a:r>
              <a:rPr lang="en-US" sz="2133" dirty="0"/>
              <a:t> += 1: Increments </a:t>
            </a:r>
            <a:r>
              <a:rPr lang="en-US" sz="2133" dirty="0" err="1"/>
              <a:t>i</a:t>
            </a:r>
            <a:r>
              <a:rPr lang="en-US" sz="2133" dirty="0"/>
              <a:t> until an element greater than or equal to the pivot is found.</a:t>
            </a:r>
          </a:p>
          <a:p>
            <a:pPr marL="380990" indent="-380990" algn="l">
              <a:buFont typeface="Arial" panose="020B0604020202020204" pitchFamily="34" charset="0"/>
              <a:buChar char="•"/>
            </a:pPr>
            <a:r>
              <a:rPr lang="en-US" sz="2133" dirty="0"/>
              <a:t>j -= 1 and while </a:t>
            </a:r>
            <a:r>
              <a:rPr lang="en-US" sz="2133" dirty="0" err="1"/>
              <a:t>arr</a:t>
            </a:r>
            <a:r>
              <a:rPr lang="en-US" sz="2133" dirty="0"/>
              <a:t>[j] &gt; pivot: j -= 1: Decrements j until an element less than or equal to the pivot is found.</a:t>
            </a:r>
            <a:endParaRPr sz="2133" dirty="0"/>
          </a:p>
        </p:txBody>
      </p:sp>
      <p:cxnSp>
        <p:nvCxnSpPr>
          <p:cNvPr id="472" name="Google Shape;472;p60"/>
          <p:cNvCxnSpPr>
            <a:cxnSpLocks/>
          </p:cNvCxnSpPr>
          <p:nvPr/>
        </p:nvCxnSpPr>
        <p:spPr>
          <a:xfrm>
            <a:off x="1759800" y="5735347"/>
            <a:ext cx="1967555" cy="48510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9C22DDE-CD9E-05A2-D231-321CAC84D2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0" r="3478"/>
          <a:stretch/>
        </p:blipFill>
        <p:spPr>
          <a:xfrm>
            <a:off x="1002522" y="2058052"/>
            <a:ext cx="3482113" cy="2276037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" name="Google Shape;481;p61"/>
          <p:cNvGrpSpPr/>
          <p:nvPr/>
        </p:nvGrpSpPr>
        <p:grpSpPr>
          <a:xfrm>
            <a:off x="7975599" y="929641"/>
            <a:ext cx="3421167" cy="4982479"/>
            <a:chOff x="5186401" y="494525"/>
            <a:chExt cx="1834973" cy="3724678"/>
          </a:xfrm>
        </p:grpSpPr>
        <p:sp>
          <p:nvSpPr>
            <p:cNvPr id="482" name="Google Shape;482;p61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61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cxnSp>
        <p:nvCxnSpPr>
          <p:cNvPr id="485" name="Google Shape;485;p61"/>
          <p:cNvCxnSpPr>
            <a:cxnSpLocks/>
          </p:cNvCxnSpPr>
          <p:nvPr/>
        </p:nvCxnSpPr>
        <p:spPr>
          <a:xfrm rot="10800000" flipV="1">
            <a:off x="795235" y="5912118"/>
            <a:ext cx="2760765" cy="229916"/>
          </a:xfrm>
          <a:prstGeom prst="bentConnector3">
            <a:avLst>
              <a:gd name="adj1" fmla="val 64107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86" name="Google Shape;486;p61"/>
          <p:cNvCxnSpPr/>
          <p:nvPr/>
        </p:nvCxnSpPr>
        <p:spPr>
          <a:xfrm rot="5400000" flipH="1">
            <a:off x="6447035" y="1204288"/>
            <a:ext cx="1868400" cy="5324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8EB1922-D408-5B00-E9D5-6811AAA080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33" b="46393"/>
          <a:stretch/>
        </p:blipFill>
        <p:spPr>
          <a:xfrm>
            <a:off x="7975599" y="2012783"/>
            <a:ext cx="3421167" cy="14162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568C20-412C-1B26-AD0A-805D0C92A346}"/>
              </a:ext>
            </a:extLst>
          </p:cNvPr>
          <p:cNvSpPr txBox="1"/>
          <p:nvPr/>
        </p:nvSpPr>
        <p:spPr>
          <a:xfrm>
            <a:off x="844336" y="1139603"/>
            <a:ext cx="6536899" cy="4031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0990" lvl="1" indent="-380990" defTabSz="121917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if </a:t>
            </a: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i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 &gt;= j: break: Checks if the pointers have crossed each other. If so, breaks out of the loop.</a:t>
            </a:r>
          </a:p>
          <a:p>
            <a:pPr defTabSz="1219170">
              <a:buClr>
                <a:srgbClr val="000000"/>
              </a:buClr>
            </a:pPr>
            <a:endParaRPr lang="en-US" sz="2133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  <a:p>
            <a:pPr marL="380990" indent="-380990" defTabSz="121917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arr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[</a:t>
            </a: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i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], </a:t>
            </a: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arr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[j] = </a:t>
            </a: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arr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[j], </a:t>
            </a: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arr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[</a:t>
            </a: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i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]: Swaps the elements at positions </a:t>
            </a: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i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 and j to maintain the partition.</a:t>
            </a:r>
          </a:p>
          <a:p>
            <a:pPr defTabSz="1219170">
              <a:buClr>
                <a:srgbClr val="FFFFFF"/>
              </a:buClr>
            </a:pPr>
            <a:endParaRPr lang="en-US" sz="2133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  <a:p>
            <a:pPr marL="380990" indent="-380990" defTabSz="121917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arr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[low], </a:t>
            </a: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arr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[j] = </a:t>
            </a: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arr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[j], </a:t>
            </a:r>
            <a:r>
              <a:rPr lang="en-US" sz="2133" kern="0" dirty="0" err="1">
                <a:solidFill>
                  <a:srgbClr val="FFFFFF"/>
                </a:solidFill>
                <a:latin typeface="Arial"/>
                <a:cs typeface="Arial"/>
                <a:sym typeface="Arial"/>
              </a:rPr>
              <a:t>arr</a:t>
            </a: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[low]: Swaps the pivot element with the element at position j to place the pivot in its final sorted position.</a:t>
            </a:r>
          </a:p>
          <a:p>
            <a:pPr marL="380990" indent="-380990" defTabSz="1219170">
              <a:buClr>
                <a:srgbClr val="FFFFFF"/>
              </a:buClr>
              <a:buFont typeface="Arial" panose="020B0604020202020204" pitchFamily="34" charset="0"/>
              <a:buChar char="•"/>
            </a:pPr>
            <a:endParaRPr lang="en-US" sz="2133" kern="0" dirty="0">
              <a:solidFill>
                <a:srgbClr val="FFFFFF"/>
              </a:solidFill>
              <a:latin typeface="Arial"/>
              <a:cs typeface="Arial"/>
              <a:sym typeface="Arial"/>
            </a:endParaRPr>
          </a:p>
          <a:p>
            <a:pPr marL="380990" indent="-380990" defTabSz="1219170"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sz="2133" kern="0" dirty="0">
                <a:solidFill>
                  <a:srgbClr val="FFFFFF"/>
                </a:solidFill>
                <a:latin typeface="Arial"/>
                <a:cs typeface="Arial"/>
                <a:sym typeface="Arial"/>
              </a:rPr>
              <a:t>return j: Returns the index j, which represents the position of the pivot in the sorted array.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8D99B5-D533-839D-BBC3-0EBE87CF11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5599" y="3420880"/>
            <a:ext cx="3434028" cy="480102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5"/>
          <p:cNvSpPr/>
          <p:nvPr/>
        </p:nvSpPr>
        <p:spPr>
          <a:xfrm>
            <a:off x="1685867" y="3150100"/>
            <a:ext cx="9260000" cy="28172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09" name="Google Shape;409;p55"/>
          <p:cNvSpPr txBox="1">
            <a:spLocks noGrp="1"/>
          </p:cNvSpPr>
          <p:nvPr>
            <p:ph type="title" idx="2"/>
          </p:nvPr>
        </p:nvSpPr>
        <p:spPr>
          <a:xfrm>
            <a:off x="8696933" y="902367"/>
            <a:ext cx="2202800" cy="2015200"/>
          </a:xfrm>
          <a:prstGeom prst="rect">
            <a:avLst/>
          </a:prstGeom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06</a:t>
            </a:r>
            <a:endParaRPr dirty="0"/>
          </a:p>
        </p:txBody>
      </p:sp>
      <p:sp>
        <p:nvSpPr>
          <p:cNvPr id="410" name="Google Shape;410;p55"/>
          <p:cNvSpPr txBox="1">
            <a:spLocks noGrp="1"/>
          </p:cNvSpPr>
          <p:nvPr>
            <p:ph type="subTitle" idx="1"/>
          </p:nvPr>
        </p:nvSpPr>
        <p:spPr>
          <a:xfrm>
            <a:off x="3964967" y="4919827"/>
            <a:ext cx="6485200" cy="618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dirty="0"/>
              <a:t>Time complexity analysis of </a:t>
            </a:r>
            <a:r>
              <a:rPr lang="en-US" dirty="0" err="1"/>
              <a:t>Hore’s</a:t>
            </a:r>
            <a:r>
              <a:rPr lang="en-US" dirty="0"/>
              <a:t> portioning algorithm</a:t>
            </a:r>
            <a:endParaRPr lang="en-US" sz="2400" dirty="0">
              <a:solidFill>
                <a:srgbClr val="666666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C0CF10-C009-1711-B548-9CCEA5E81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533" y="3691467"/>
            <a:ext cx="9003200" cy="1218933"/>
          </a:xfrm>
        </p:spPr>
        <p:txBody>
          <a:bodyPr/>
          <a:lstStyle/>
          <a:p>
            <a:r>
              <a:rPr lang="en" sz="3200" dirty="0"/>
              <a:t> Code analysis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35485305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7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400" dirty="0">
                <a:solidFill>
                  <a:schemeClr val="tx1"/>
                </a:solidFill>
              </a:rPr>
              <a:t>Time complexity</a:t>
            </a:r>
            <a:endParaRPr sz="2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C5E736E-FFAB-6F88-5C67-B9E71AB5F9EA}"/>
                  </a:ext>
                </a:extLst>
              </p:cNvPr>
              <p:cNvSpPr txBox="1"/>
              <p:nvPr/>
            </p:nvSpPr>
            <p:spPr>
              <a:xfrm>
                <a:off x="1361052" y="2515592"/>
                <a:ext cx="6650060" cy="4124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400" dirty="0">
                    <a:solidFill>
                      <a:schemeClr val="tx1"/>
                    </a:solidFill>
                  </a:rPr>
                  <a:t>T(n)=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  <m:e>
                        <m:r>
                          <a:rPr lang="en-US" sz="2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nary>
                    <m:r>
                      <a:rPr lang="en-US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nary>
                      <m:naryPr>
                        <m:chr m:val="∑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p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nary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C5E736E-FFAB-6F88-5C67-B9E71AB5F9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1052" y="2515592"/>
                <a:ext cx="6650060" cy="412421"/>
              </a:xfrm>
              <a:prstGeom prst="rect">
                <a:avLst/>
              </a:prstGeom>
              <a:blipFill>
                <a:blip r:embed="rId3"/>
                <a:stretch>
                  <a:fillRect l="-2750" t="-158209" b="-2238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7" name="Google Shape;628;p68">
            <a:extLst>
              <a:ext uri="{FF2B5EF4-FFF2-40B4-BE49-F238E27FC236}">
                <a16:creationId xmlns:a16="http://schemas.microsoft.com/office/drawing/2014/main" id="{953D5EB3-4D04-2AE9-D9D2-ECE7E47BB3F9}"/>
              </a:ext>
            </a:extLst>
          </p:cNvPr>
          <p:cNvCxnSpPr>
            <a:cxnSpLocks/>
          </p:cNvCxnSpPr>
          <p:nvPr/>
        </p:nvCxnSpPr>
        <p:spPr>
          <a:xfrm>
            <a:off x="4510901" y="1277046"/>
            <a:ext cx="3170198" cy="12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9F3D991-AD64-8527-DF5F-4B502BAC923D}"/>
              </a:ext>
            </a:extLst>
          </p:cNvPr>
          <p:cNvSpPr txBox="1"/>
          <p:nvPr/>
        </p:nvSpPr>
        <p:spPr>
          <a:xfrm>
            <a:off x="1232716" y="4492980"/>
            <a:ext cx="84622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So it will be O(n) in terms of Big O notation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C2F71B-B23A-86CA-F49F-A304C68AA3A7}"/>
              </a:ext>
            </a:extLst>
          </p:cNvPr>
          <p:cNvSpPr txBox="1"/>
          <p:nvPr/>
        </p:nvSpPr>
        <p:spPr>
          <a:xfrm>
            <a:off x="1321687" y="3190739"/>
            <a:ext cx="6650060" cy="10395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</a:rPr>
              <a:t>T(n)=</a:t>
            </a:r>
            <a:r>
              <a:rPr lang="en-US" sz="2400" dirty="0"/>
              <a:t> x-(l+1)+1) +(r-x+1)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        =(x - l)+(r-x+1)=r-l+1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0874EB-C1DC-1791-C5C8-C76509894A1C}"/>
              </a:ext>
            </a:extLst>
          </p:cNvPr>
          <p:cNvSpPr txBox="1"/>
          <p:nvPr/>
        </p:nvSpPr>
        <p:spPr>
          <a:xfrm>
            <a:off x="1232716" y="1760829"/>
            <a:ext cx="87775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effectLst/>
                <a:latin typeface="Arial" panose="020B0604020202020204" pitchFamily="34" charset="0"/>
              </a:rPr>
              <a:t>Assuming </a:t>
            </a:r>
            <a:r>
              <a:rPr lang="en-US" sz="2400" b="0" i="0" dirty="0" err="1">
                <a:effectLst/>
                <a:latin typeface="Arial" panose="020B0604020202020204" pitchFamily="34" charset="0"/>
              </a:rPr>
              <a:t>i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 and j will meet at x, the time complexity should be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4766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65"/>
          <p:cNvSpPr txBox="1">
            <a:spLocks noGrp="1"/>
          </p:cNvSpPr>
          <p:nvPr>
            <p:ph type="title"/>
          </p:nvPr>
        </p:nvSpPr>
        <p:spPr>
          <a:xfrm>
            <a:off x="623116" y="1716505"/>
            <a:ext cx="10272000" cy="426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9600" dirty="0"/>
              <a:t>Thanks!</a:t>
            </a:r>
            <a:endParaRPr sz="9600" dirty="0">
              <a:solidFill>
                <a:srgbClr val="FFE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607" name="Google Shape;607;p65"/>
          <p:cNvCxnSpPr>
            <a:cxnSpLocks/>
          </p:cNvCxnSpPr>
          <p:nvPr/>
        </p:nvCxnSpPr>
        <p:spPr>
          <a:xfrm rot="10800000" flipV="1">
            <a:off x="764997" y="3175283"/>
            <a:ext cx="8843700" cy="507433"/>
          </a:xfrm>
          <a:prstGeom prst="bentConnector3">
            <a:avLst>
              <a:gd name="adj1" fmla="val 68391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6091425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/>
          <p:nvPr/>
        </p:nvSpPr>
        <p:spPr>
          <a:xfrm>
            <a:off x="1685867" y="3150100"/>
            <a:ext cx="9260000" cy="28172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87" name="Google Shape;287;p43"/>
          <p:cNvSpPr txBox="1">
            <a:spLocks noGrp="1"/>
          </p:cNvSpPr>
          <p:nvPr>
            <p:ph type="title"/>
          </p:nvPr>
        </p:nvSpPr>
        <p:spPr>
          <a:xfrm>
            <a:off x="2179733" y="3249600"/>
            <a:ext cx="8720000" cy="166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dirty="0"/>
              <a:t>Decrease and conquer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88" name="Google Shape;288;p43"/>
          <p:cNvSpPr txBox="1">
            <a:spLocks noGrp="1"/>
          </p:cNvSpPr>
          <p:nvPr>
            <p:ph type="title" idx="2"/>
          </p:nvPr>
        </p:nvSpPr>
        <p:spPr>
          <a:xfrm>
            <a:off x="1685867" y="881500"/>
            <a:ext cx="2202800" cy="2015200"/>
          </a:xfrm>
          <a:prstGeom prst="rect">
            <a:avLst/>
          </a:prstGeom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01</a:t>
            </a:r>
            <a:endParaRPr/>
          </a:p>
        </p:txBody>
      </p:sp>
      <p:sp>
        <p:nvSpPr>
          <p:cNvPr id="289" name="Google Shape;289;p43"/>
          <p:cNvSpPr txBox="1">
            <a:spLocks noGrp="1"/>
          </p:cNvSpPr>
          <p:nvPr>
            <p:ph type="subTitle" idx="1"/>
          </p:nvPr>
        </p:nvSpPr>
        <p:spPr>
          <a:xfrm>
            <a:off x="2339367" y="4910400"/>
            <a:ext cx="6485200" cy="618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" dirty="0"/>
              <a:t>What is decrease and conquer?</a:t>
            </a:r>
            <a:endParaRPr dirty="0"/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>
            <a:spLocks noGrp="1"/>
          </p:cNvSpPr>
          <p:nvPr>
            <p:ph type="title"/>
          </p:nvPr>
        </p:nvSpPr>
        <p:spPr>
          <a:xfrm>
            <a:off x="960000" y="103422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What is </a:t>
            </a:r>
            <a:r>
              <a:rPr lang="en-US" dirty="0">
                <a:solidFill>
                  <a:srgbClr val="FFE000"/>
                </a:solidFill>
              </a:rPr>
              <a:t>Decrease and conquer</a:t>
            </a:r>
            <a:r>
              <a:rPr lang="en" dirty="0">
                <a:solidFill>
                  <a:schemeClr val="dk2"/>
                </a:solidFill>
              </a:rPr>
              <a:t>?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03" name="Google Shape;303;p45"/>
          <p:cNvSpPr txBox="1">
            <a:spLocks noGrp="1"/>
          </p:cNvSpPr>
          <p:nvPr>
            <p:ph type="subTitle" idx="1"/>
          </p:nvPr>
        </p:nvSpPr>
        <p:spPr>
          <a:xfrm>
            <a:off x="960002" y="2139086"/>
            <a:ext cx="4456422" cy="146984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Reduce the size of the problem by solving a simpler or smaller instance of the same problem.</a:t>
            </a:r>
            <a:endParaRPr lang="en-US" sz="2133" dirty="0">
              <a:solidFill>
                <a:srgbClr val="D1D5DB"/>
              </a:solidFill>
              <a:latin typeface="Söhne"/>
            </a:endParaRPr>
          </a:p>
        </p:txBody>
      </p:sp>
      <p:sp>
        <p:nvSpPr>
          <p:cNvPr id="304" name="Google Shape;304;p45"/>
          <p:cNvSpPr txBox="1">
            <a:spLocks noGrp="1"/>
          </p:cNvSpPr>
          <p:nvPr>
            <p:ph type="subTitle" idx="2"/>
          </p:nvPr>
        </p:nvSpPr>
        <p:spPr>
          <a:xfrm>
            <a:off x="6089267" y="2303176"/>
            <a:ext cx="3940361" cy="175898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Solve the smaller instance of the problem.</a:t>
            </a:r>
            <a:endParaRPr lang="en-US" sz="2133" dirty="0">
              <a:solidFill>
                <a:srgbClr val="D1D5DB"/>
              </a:solidFill>
              <a:latin typeface="Söhne"/>
            </a:endParaRPr>
          </a:p>
        </p:txBody>
      </p:sp>
      <p:sp>
        <p:nvSpPr>
          <p:cNvPr id="305" name="Google Shape;305;p45"/>
          <p:cNvSpPr txBox="1">
            <a:spLocks noGrp="1"/>
          </p:cNvSpPr>
          <p:nvPr>
            <p:ph type="subTitle" idx="3"/>
          </p:nvPr>
        </p:nvSpPr>
        <p:spPr>
          <a:xfrm>
            <a:off x="1813560" y="4939549"/>
            <a:ext cx="8656320" cy="113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sz="2133" dirty="0">
                <a:solidFill>
                  <a:srgbClr val="D1D5DB"/>
                </a:solidFill>
                <a:latin typeface="Söhne"/>
              </a:rPr>
              <a:t>The solutions to the smaller subproblems are combined to obtain the solution to the original problem.</a:t>
            </a:r>
            <a:endParaRPr sz="2133" dirty="0"/>
          </a:p>
        </p:txBody>
      </p:sp>
      <p:sp>
        <p:nvSpPr>
          <p:cNvPr id="307" name="Google Shape;307;p45"/>
          <p:cNvSpPr txBox="1">
            <a:spLocks noGrp="1"/>
          </p:cNvSpPr>
          <p:nvPr>
            <p:ph type="subTitle" idx="5"/>
          </p:nvPr>
        </p:nvSpPr>
        <p:spPr>
          <a:xfrm>
            <a:off x="1962332" y="1746978"/>
            <a:ext cx="2637600" cy="674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1</a:t>
            </a:r>
            <a:r>
              <a:rPr lang="en" baseline="30000" dirty="0"/>
              <a:t>st</a:t>
            </a:r>
            <a:r>
              <a:rPr lang="en" dirty="0"/>
              <a:t> Decrease</a:t>
            </a:r>
            <a:endParaRPr dirty="0"/>
          </a:p>
        </p:txBody>
      </p:sp>
      <p:sp>
        <p:nvSpPr>
          <p:cNvPr id="308" name="Google Shape;308;p45"/>
          <p:cNvSpPr txBox="1">
            <a:spLocks noGrp="1"/>
          </p:cNvSpPr>
          <p:nvPr>
            <p:ph type="subTitle" idx="6"/>
          </p:nvPr>
        </p:nvSpPr>
        <p:spPr>
          <a:xfrm>
            <a:off x="4285499" y="4071100"/>
            <a:ext cx="3193320" cy="674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3</a:t>
            </a:r>
            <a:r>
              <a:rPr lang="en" baseline="30000" dirty="0"/>
              <a:t>rd</a:t>
            </a:r>
            <a:r>
              <a:rPr lang="en" dirty="0"/>
              <a:t> Combine</a:t>
            </a:r>
            <a:endParaRPr dirty="0"/>
          </a:p>
        </p:txBody>
      </p:sp>
      <p:sp>
        <p:nvSpPr>
          <p:cNvPr id="309" name="Google Shape;309;p45"/>
          <p:cNvSpPr txBox="1">
            <a:spLocks noGrp="1"/>
          </p:cNvSpPr>
          <p:nvPr>
            <p:ph type="subTitle" idx="7"/>
          </p:nvPr>
        </p:nvSpPr>
        <p:spPr>
          <a:xfrm>
            <a:off x="6740648" y="1808442"/>
            <a:ext cx="2637600" cy="674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</a:t>
            </a:r>
            <a:r>
              <a:rPr lang="en-US" b="1" i="0" dirty="0">
                <a:effectLst/>
                <a:latin typeface="Söhne"/>
              </a:rPr>
              <a:t>Conquer</a:t>
            </a:r>
            <a:endParaRPr dirty="0"/>
          </a:p>
        </p:txBody>
      </p:sp>
      <p:cxnSp>
        <p:nvCxnSpPr>
          <p:cNvPr id="311" name="Google Shape;311;p45"/>
          <p:cNvCxnSpPr/>
          <p:nvPr/>
        </p:nvCxnSpPr>
        <p:spPr>
          <a:xfrm flipH="1">
            <a:off x="753700" y="3607500"/>
            <a:ext cx="2192000" cy="1137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12" name="Google Shape;312;p45"/>
          <p:cNvCxnSpPr/>
          <p:nvPr/>
        </p:nvCxnSpPr>
        <p:spPr>
          <a:xfrm rot="-5400000" flipH="1">
            <a:off x="8394700" y="3993700"/>
            <a:ext cx="4091600" cy="5220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3" grpId="0" build="p"/>
      <p:bldP spid="304" grpId="0" build="p"/>
      <p:bldP spid="305" grpId="0" build="p"/>
      <p:bldP spid="307" grpId="0" build="p"/>
      <p:bldP spid="308" grpId="0" build="p"/>
      <p:bldP spid="30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5"/>
          <p:cNvSpPr/>
          <p:nvPr/>
        </p:nvSpPr>
        <p:spPr>
          <a:xfrm>
            <a:off x="1685867" y="3150100"/>
            <a:ext cx="9260000" cy="28172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09" name="Google Shape;409;p55"/>
          <p:cNvSpPr txBox="1">
            <a:spLocks noGrp="1"/>
          </p:cNvSpPr>
          <p:nvPr>
            <p:ph type="title" idx="2"/>
          </p:nvPr>
        </p:nvSpPr>
        <p:spPr>
          <a:xfrm>
            <a:off x="8696933" y="902367"/>
            <a:ext cx="2202800" cy="2015200"/>
          </a:xfrm>
          <a:prstGeom prst="rect">
            <a:avLst/>
          </a:prstGeom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410" name="Google Shape;410;p55"/>
          <p:cNvSpPr txBox="1">
            <a:spLocks noGrp="1"/>
          </p:cNvSpPr>
          <p:nvPr>
            <p:ph type="subTitle" idx="1"/>
          </p:nvPr>
        </p:nvSpPr>
        <p:spPr>
          <a:xfrm>
            <a:off x="3964967" y="4910400"/>
            <a:ext cx="6485200" cy="618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" dirty="0"/>
              <a:t>Why we use partitioning?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C0CF10-C009-1711-B548-9CCEA5E81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5867" y="3249600"/>
            <a:ext cx="9213867" cy="1660800"/>
          </a:xfrm>
        </p:spPr>
        <p:txBody>
          <a:bodyPr/>
          <a:lstStyle/>
          <a:p>
            <a:r>
              <a:rPr lang="en" dirty="0"/>
              <a:t>partitioning algorithm</a:t>
            </a:r>
            <a:endParaRPr lang="en-US" dirty="0"/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68"/>
          <p:cNvSpPr txBox="1">
            <a:spLocks noGrp="1"/>
          </p:cNvSpPr>
          <p:nvPr>
            <p:ph type="title"/>
          </p:nvPr>
        </p:nvSpPr>
        <p:spPr>
          <a:xfrm>
            <a:off x="751233" y="961195"/>
            <a:ext cx="108256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>
                <a:solidFill>
                  <a:srgbClr val="FFE000"/>
                </a:solidFill>
              </a:rPr>
              <a:t> Why we use </a:t>
            </a:r>
            <a:r>
              <a:rPr lang="en-US" dirty="0">
                <a:solidFill>
                  <a:srgbClr val="FFE000"/>
                </a:solidFill>
              </a:rPr>
              <a:t>partitioning </a:t>
            </a:r>
            <a:r>
              <a:rPr lang="en" dirty="0">
                <a:solidFill>
                  <a:srgbClr val="FFE000"/>
                </a:solidFill>
              </a:rPr>
              <a:t> </a:t>
            </a:r>
            <a:r>
              <a:rPr lang="en" dirty="0">
                <a:solidFill>
                  <a:schemeClr val="dk2"/>
                </a:solidFill>
              </a:rPr>
              <a:t>algorithm</a:t>
            </a:r>
            <a:endParaRPr dirty="0">
              <a:solidFill>
                <a:schemeClr val="dk2"/>
              </a:solidFill>
            </a:endParaRPr>
          </a:p>
        </p:txBody>
      </p:sp>
      <p:cxnSp>
        <p:nvCxnSpPr>
          <p:cNvPr id="628" name="Google Shape;628;p68"/>
          <p:cNvCxnSpPr/>
          <p:nvPr/>
        </p:nvCxnSpPr>
        <p:spPr>
          <a:xfrm>
            <a:off x="10119233" y="2502633"/>
            <a:ext cx="1457600" cy="2844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29" name="Google Shape;629;p68"/>
          <p:cNvCxnSpPr/>
          <p:nvPr/>
        </p:nvCxnSpPr>
        <p:spPr>
          <a:xfrm rot="-5400000" flipH="1">
            <a:off x="765100" y="5625267"/>
            <a:ext cx="1111600" cy="3584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2BF9895-700A-FB97-D65A-D916E4263EAF}"/>
              </a:ext>
            </a:extLst>
          </p:cNvPr>
          <p:cNvSpPr txBox="1"/>
          <p:nvPr/>
        </p:nvSpPr>
        <p:spPr>
          <a:xfrm>
            <a:off x="1633280" y="1710557"/>
            <a:ext cx="9076267" cy="3688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219170">
              <a:lnSpc>
                <a:spcPct val="150000"/>
              </a:lnSpc>
              <a:buClr>
                <a:srgbClr val="000000"/>
              </a:buClr>
            </a:pPr>
            <a:r>
              <a:rPr lang="en-US" sz="3200" kern="0" dirty="0">
                <a:solidFill>
                  <a:srgbClr val="D1D5D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The core idea behind partitioning involves dividing the input into smaller sets, addressing each subset individually, and subsequently merging the outcomes to obtain the complete solution. </a:t>
            </a:r>
            <a:endParaRPr lang="en-US" sz="3200" kern="0" dirty="0">
              <a:solidFill>
                <a:srgbClr val="FFFFFF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754721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5"/>
          <p:cNvSpPr/>
          <p:nvPr/>
        </p:nvSpPr>
        <p:spPr>
          <a:xfrm>
            <a:off x="1685867" y="3150100"/>
            <a:ext cx="9260000" cy="28172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09" name="Google Shape;409;p55"/>
          <p:cNvSpPr txBox="1">
            <a:spLocks noGrp="1"/>
          </p:cNvSpPr>
          <p:nvPr>
            <p:ph type="title" idx="2"/>
          </p:nvPr>
        </p:nvSpPr>
        <p:spPr>
          <a:xfrm>
            <a:off x="8696933" y="902367"/>
            <a:ext cx="2202800" cy="2015200"/>
          </a:xfrm>
          <a:prstGeom prst="rect">
            <a:avLst/>
          </a:prstGeom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sp>
        <p:nvSpPr>
          <p:cNvPr id="410" name="Google Shape;410;p55"/>
          <p:cNvSpPr txBox="1">
            <a:spLocks noGrp="1"/>
          </p:cNvSpPr>
          <p:nvPr>
            <p:ph type="subTitle" idx="1"/>
          </p:nvPr>
        </p:nvSpPr>
        <p:spPr>
          <a:xfrm>
            <a:off x="3964967" y="4910400"/>
            <a:ext cx="6485200" cy="618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" dirty="0"/>
              <a:t>How is Hoar partionong algorithm is done?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C0CF10-C009-1711-B548-9CCEA5E81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5867" y="3249600"/>
            <a:ext cx="9213867" cy="1660800"/>
          </a:xfrm>
        </p:spPr>
        <p:txBody>
          <a:bodyPr/>
          <a:lstStyle/>
          <a:p>
            <a:r>
              <a:rPr lang="en" dirty="0"/>
              <a:t>Hoare’s </a:t>
            </a:r>
            <a:r>
              <a:rPr lang="en-US" dirty="0"/>
              <a:t>partitioning </a:t>
            </a:r>
            <a:r>
              <a:rPr lang="en" dirty="0"/>
              <a:t>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26021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81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Hoars partitioning  algorithm</a:t>
            </a:r>
            <a:b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rgbClr val="FFE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(Two directional scan)</a:t>
            </a:r>
            <a:endParaRPr dirty="0">
              <a:solidFill>
                <a:srgbClr val="FFE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18" name="Google Shape;318;p46"/>
          <p:cNvSpPr txBox="1">
            <a:spLocks noGrp="1"/>
          </p:cNvSpPr>
          <p:nvPr>
            <p:ph type="subTitle" idx="1"/>
          </p:nvPr>
        </p:nvSpPr>
        <p:spPr>
          <a:xfrm>
            <a:off x="1264800" y="2331235"/>
            <a:ext cx="6325967" cy="306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2133" kern="1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is a partitioning algorithm is used to partition an array about a pivot ,In a way that all elements smaller that the pivot are on its left  (in any order) and all elements greater than the pivot are on its right (in any order) .</a:t>
            </a:r>
          </a:p>
        </p:txBody>
      </p:sp>
      <p:cxnSp>
        <p:nvCxnSpPr>
          <p:cNvPr id="319" name="Google Shape;319;p46"/>
          <p:cNvCxnSpPr/>
          <p:nvPr/>
        </p:nvCxnSpPr>
        <p:spPr>
          <a:xfrm rot="-5400000" flipH="1">
            <a:off x="9490633" y="4776500"/>
            <a:ext cx="2192000" cy="835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20" name="Google Shape;320;p46"/>
          <p:cNvCxnSpPr/>
          <p:nvPr/>
        </p:nvCxnSpPr>
        <p:spPr>
          <a:xfrm rot="10800000" flipH="1">
            <a:off x="7590767" y="2125000"/>
            <a:ext cx="4018800" cy="12424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Content Placeholder 3">
            <a:extLst>
              <a:ext uri="{FF2B5EF4-FFF2-40B4-BE49-F238E27FC236}">
                <a16:creationId xmlns:a16="http://schemas.microsoft.com/office/drawing/2014/main" id="{D16DDB96-5705-708A-5312-0AF4432C8F4C}"/>
              </a:ext>
            </a:extLst>
          </p:cNvPr>
          <p:cNvGraphicFramePr>
            <a:graphicFrameLocks/>
          </p:cNvGraphicFramePr>
          <p:nvPr/>
        </p:nvGraphicFramePr>
        <p:xfrm>
          <a:off x="1300480" y="2622364"/>
          <a:ext cx="97129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1296">
                  <a:extLst>
                    <a:ext uri="{9D8B030D-6E8A-4147-A177-3AD203B41FA5}">
                      <a16:colId xmlns:a16="http://schemas.microsoft.com/office/drawing/2014/main" val="3079122226"/>
                    </a:ext>
                  </a:extLst>
                </a:gridCol>
                <a:gridCol w="971296">
                  <a:extLst>
                    <a:ext uri="{9D8B030D-6E8A-4147-A177-3AD203B41FA5}">
                      <a16:colId xmlns:a16="http://schemas.microsoft.com/office/drawing/2014/main" val="4026259967"/>
                    </a:ext>
                  </a:extLst>
                </a:gridCol>
                <a:gridCol w="971296">
                  <a:extLst>
                    <a:ext uri="{9D8B030D-6E8A-4147-A177-3AD203B41FA5}">
                      <a16:colId xmlns:a16="http://schemas.microsoft.com/office/drawing/2014/main" val="124505997"/>
                    </a:ext>
                  </a:extLst>
                </a:gridCol>
                <a:gridCol w="971296">
                  <a:extLst>
                    <a:ext uri="{9D8B030D-6E8A-4147-A177-3AD203B41FA5}">
                      <a16:colId xmlns:a16="http://schemas.microsoft.com/office/drawing/2014/main" val="3714234008"/>
                    </a:ext>
                  </a:extLst>
                </a:gridCol>
                <a:gridCol w="971296">
                  <a:extLst>
                    <a:ext uri="{9D8B030D-6E8A-4147-A177-3AD203B41FA5}">
                      <a16:colId xmlns:a16="http://schemas.microsoft.com/office/drawing/2014/main" val="3558397377"/>
                    </a:ext>
                  </a:extLst>
                </a:gridCol>
                <a:gridCol w="971296">
                  <a:extLst>
                    <a:ext uri="{9D8B030D-6E8A-4147-A177-3AD203B41FA5}">
                      <a16:colId xmlns:a16="http://schemas.microsoft.com/office/drawing/2014/main" val="2516378852"/>
                    </a:ext>
                  </a:extLst>
                </a:gridCol>
                <a:gridCol w="971296">
                  <a:extLst>
                    <a:ext uri="{9D8B030D-6E8A-4147-A177-3AD203B41FA5}">
                      <a16:colId xmlns:a16="http://schemas.microsoft.com/office/drawing/2014/main" val="1940129510"/>
                    </a:ext>
                  </a:extLst>
                </a:gridCol>
                <a:gridCol w="971296">
                  <a:extLst>
                    <a:ext uri="{9D8B030D-6E8A-4147-A177-3AD203B41FA5}">
                      <a16:colId xmlns:a16="http://schemas.microsoft.com/office/drawing/2014/main" val="3903528263"/>
                    </a:ext>
                  </a:extLst>
                </a:gridCol>
                <a:gridCol w="971296">
                  <a:extLst>
                    <a:ext uri="{9D8B030D-6E8A-4147-A177-3AD203B41FA5}">
                      <a16:colId xmlns:a16="http://schemas.microsoft.com/office/drawing/2014/main" val="1113254427"/>
                    </a:ext>
                  </a:extLst>
                </a:gridCol>
                <a:gridCol w="971296">
                  <a:extLst>
                    <a:ext uri="{9D8B030D-6E8A-4147-A177-3AD203B41FA5}">
                      <a16:colId xmlns:a16="http://schemas.microsoft.com/office/drawing/2014/main" val="2898307198"/>
                    </a:ext>
                  </a:extLst>
                </a:gridCol>
              </a:tblGrid>
              <a:tr h="501312">
                <a:tc>
                  <a:txBody>
                    <a:bodyPr/>
                    <a:lstStyle/>
                    <a:p>
                      <a:r>
                        <a:rPr lang="en-US" sz="2500" dirty="0"/>
                        <a:t>3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4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9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7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5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2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6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8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503102018"/>
                  </a:ext>
                </a:extLst>
              </a:tr>
            </a:tbl>
          </a:graphicData>
        </a:graphic>
      </p:graphicFrame>
      <p:sp>
        <p:nvSpPr>
          <p:cNvPr id="30" name="Arrow: Up 29">
            <a:extLst>
              <a:ext uri="{FF2B5EF4-FFF2-40B4-BE49-F238E27FC236}">
                <a16:creationId xmlns:a16="http://schemas.microsoft.com/office/drawing/2014/main" id="{B193911B-98A8-7074-1FD0-94ADCAE49D6A}"/>
              </a:ext>
            </a:extLst>
          </p:cNvPr>
          <p:cNvSpPr/>
          <p:nvPr/>
        </p:nvSpPr>
        <p:spPr>
          <a:xfrm>
            <a:off x="1214009" y="3175663"/>
            <a:ext cx="1033491" cy="1714512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I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V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O</a:t>
            </a:r>
          </a:p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t</a:t>
            </a:r>
          </a:p>
        </p:txBody>
      </p:sp>
      <p:sp>
        <p:nvSpPr>
          <p:cNvPr id="31" name="Arrow: Up 30">
            <a:extLst>
              <a:ext uri="{FF2B5EF4-FFF2-40B4-BE49-F238E27FC236}">
                <a16:creationId xmlns:a16="http://schemas.microsoft.com/office/drawing/2014/main" id="{4EB3DE2B-4AD9-8B7E-24E2-9FED6FAD5276}"/>
              </a:ext>
            </a:extLst>
          </p:cNvPr>
          <p:cNvSpPr/>
          <p:nvPr/>
        </p:nvSpPr>
        <p:spPr>
          <a:xfrm>
            <a:off x="2247501" y="3175664"/>
            <a:ext cx="781577" cy="699225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L</a:t>
            </a:r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622E18F6-30D3-7927-675A-EED6DFDAC1D9}"/>
              </a:ext>
            </a:extLst>
          </p:cNvPr>
          <p:cNvSpPr/>
          <p:nvPr/>
        </p:nvSpPr>
        <p:spPr>
          <a:xfrm>
            <a:off x="10119149" y="1980076"/>
            <a:ext cx="686011" cy="630041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>
              <a:buClr>
                <a:srgbClr val="000000"/>
              </a:buClr>
            </a:pPr>
            <a:r>
              <a:rPr lang="en-US" sz="1867" kern="0" dirty="0">
                <a:solidFill>
                  <a:srgbClr val="072C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445E3FA-21E6-A202-84E6-7CC3C2F8DCC5}"/>
              </a:ext>
            </a:extLst>
          </p:cNvPr>
          <p:cNvSpPr txBox="1"/>
          <p:nvPr/>
        </p:nvSpPr>
        <p:spPr>
          <a:xfrm>
            <a:off x="807720" y="625858"/>
            <a:ext cx="10698480" cy="1323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n-US" sz="2667" b="1" kern="0" dirty="0">
                <a:solidFill>
                  <a:srgbClr val="FFE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Start from Both Ends:</a:t>
            </a:r>
            <a:br>
              <a:rPr lang="en-US" sz="2667" kern="0" dirty="0">
                <a:solidFill>
                  <a:srgbClr val="D1D5D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</a:br>
            <a:r>
              <a:rPr lang="en-US" sz="2667" kern="0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The algorithm starts with two pointers, often called left and right markers, positioned at the two ends of the array , and pivot choice.</a:t>
            </a:r>
            <a:endParaRPr lang="en-US" sz="2667" kern="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8493797F-3B79-058B-179C-A783594433D2}"/>
              </a:ext>
            </a:extLst>
          </p:cNvPr>
          <p:cNvSpPr txBox="1">
            <a:spLocks/>
          </p:cNvSpPr>
          <p:nvPr/>
        </p:nvSpPr>
        <p:spPr>
          <a:xfrm>
            <a:off x="2247501" y="6244392"/>
            <a:ext cx="9031545" cy="1097281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121920" tIns="60960" rIns="121920" bIns="6096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609585">
              <a:buClr>
                <a:srgbClr val="000000"/>
              </a:buClr>
            </a:pPr>
            <a:r>
              <a:rPr lang="en-US" sz="3733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1.Choose 3 as a pivot.</a:t>
            </a:r>
          </a:p>
          <a:p>
            <a:pPr defTabSz="609585">
              <a:buClr>
                <a:srgbClr val="000000"/>
              </a:buClr>
            </a:pPr>
            <a:r>
              <a:rPr lang="en-US" sz="3733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2. Choose 4 as L (1</a:t>
            </a:r>
            <a:r>
              <a:rPr lang="en-US" sz="3733" baseline="30000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st</a:t>
            </a:r>
            <a:r>
              <a:rPr lang="en-US" sz="3733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element in array)</a:t>
            </a:r>
          </a:p>
          <a:p>
            <a:pPr defTabSz="609585">
              <a:buClr>
                <a:srgbClr val="000000"/>
              </a:buClr>
            </a:pPr>
            <a:r>
              <a:rPr lang="en-US" sz="3733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3.Choose 8 as R(last element in array)</a:t>
            </a:r>
          </a:p>
          <a:p>
            <a:pPr defTabSz="609585">
              <a:buClr>
                <a:srgbClr val="000000"/>
              </a:buClr>
            </a:pPr>
            <a:br>
              <a:rPr lang="en-US" sz="3733" b="0" dirty="0">
                <a:solidFill>
                  <a:srgbClr val="D1D5DB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</a:br>
            <a:endParaRPr lang="en-US" sz="3733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mputer Algorithm Lesson for College by Slidesgo">
  <a:themeElements>
    <a:clrScheme name="Simple Light">
      <a:dk1>
        <a:srgbClr val="FFFFFF"/>
      </a:dk1>
      <a:lt1>
        <a:srgbClr val="072C4E"/>
      </a:lt1>
      <a:dk2>
        <a:srgbClr val="FFE00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2795</TotalTime>
  <Words>1317</Words>
  <Application>Microsoft Office PowerPoint</Application>
  <PresentationFormat>Widescreen</PresentationFormat>
  <Paragraphs>261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40" baseType="lpstr">
      <vt:lpstr>Anaheim</vt:lpstr>
      <vt:lpstr>Arial</vt:lpstr>
      <vt:lpstr>Bebas Neue</vt:lpstr>
      <vt:lpstr>Calibri</vt:lpstr>
      <vt:lpstr>Calibri Light</vt:lpstr>
      <vt:lpstr>Cambria Math</vt:lpstr>
      <vt:lpstr>Comfortaa</vt:lpstr>
      <vt:lpstr>Comfortaa Medium</vt:lpstr>
      <vt:lpstr>DM Sans</vt:lpstr>
      <vt:lpstr>Lato</vt:lpstr>
      <vt:lpstr>Nunito Light</vt:lpstr>
      <vt:lpstr>Palatino Linotype</vt:lpstr>
      <vt:lpstr>PT Sans</vt:lpstr>
      <vt:lpstr>Söhne</vt:lpstr>
      <vt:lpstr>Office Theme</vt:lpstr>
      <vt:lpstr>Computer Algorithm Lesson for College by Slidesgo</vt:lpstr>
      <vt:lpstr>Analysis and design of algorithms</vt:lpstr>
      <vt:lpstr>Table of contents</vt:lpstr>
      <vt:lpstr>Decrease and conquer</vt:lpstr>
      <vt:lpstr>What is Decrease and conquer?</vt:lpstr>
      <vt:lpstr>02</vt:lpstr>
      <vt:lpstr> Why we use partitioning  algorithm</vt:lpstr>
      <vt:lpstr>03</vt:lpstr>
      <vt:lpstr>Hoars partitioning  algorithm (Two directional scan)</vt:lpstr>
      <vt:lpstr>PowerPoint Presentation</vt:lpstr>
      <vt:lpstr>PowerPoint Presentation</vt:lpstr>
      <vt:lpstr>Swap Elements: When both markers have paused, they exchange the elements they are pointing to. The left marker now has a smaller element, and the right marker has a greater element.</vt:lpstr>
      <vt:lpstr>Continue Moving: After the swap, both markers continue moving towards each other.</vt:lpstr>
      <vt:lpstr>  Swap Elements: When both markers have paused, they exchange the elements they are pointing to. The left marker now has a smaller element, and the right marker has a greater element.</vt:lpstr>
      <vt:lpstr>  Move Towards Each Other: The left marker moves from the leftmost end towards the right, and the right marker moves from the rightmost end towards the left</vt:lpstr>
      <vt:lpstr>PowerPoint Presentation</vt:lpstr>
      <vt:lpstr>04</vt:lpstr>
      <vt:lpstr>Pseudocode implementing Hoare partioning algorithm</vt:lpstr>
      <vt:lpstr>Python code implementing Hoare partioning algorithm</vt:lpstr>
      <vt:lpstr>05</vt:lpstr>
      <vt:lpstr>PowerPoint Presentation</vt:lpstr>
      <vt:lpstr>PowerPoint Presentation</vt:lpstr>
      <vt:lpstr>06</vt:lpstr>
      <vt:lpstr>Time complexity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and design of algorithms</dc:title>
  <dc:creator>farah tarek</dc:creator>
  <cp:lastModifiedBy>farah tarek</cp:lastModifiedBy>
  <cp:revision>24</cp:revision>
  <dcterms:created xsi:type="dcterms:W3CDTF">2023-12-20T03:45:53Z</dcterms:created>
  <dcterms:modified xsi:type="dcterms:W3CDTF">2024-01-02T12:11:10Z</dcterms:modified>
</cp:coreProperties>
</file>

<file path=docProps/thumbnail.jpeg>
</file>